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98" r:id="rId5"/>
    <p:sldId id="256" r:id="rId6"/>
    <p:sldId id="290" r:id="rId7"/>
    <p:sldId id="274" r:id="rId8"/>
    <p:sldId id="275" r:id="rId9"/>
    <p:sldId id="266" r:id="rId10"/>
    <p:sldId id="270" r:id="rId11"/>
    <p:sldId id="292" r:id="rId12"/>
    <p:sldId id="276" r:id="rId13"/>
    <p:sldId id="277" r:id="rId14"/>
    <p:sldId id="278" r:id="rId15"/>
    <p:sldId id="293" r:id="rId16"/>
    <p:sldId id="279" r:id="rId17"/>
    <p:sldId id="280" r:id="rId18"/>
    <p:sldId id="281" r:id="rId19"/>
    <p:sldId id="284" r:id="rId20"/>
    <p:sldId id="294" r:id="rId21"/>
    <p:sldId id="282" r:id="rId22"/>
    <p:sldId id="297" r:id="rId23"/>
    <p:sldId id="273" r:id="rId24"/>
    <p:sldId id="262" r:id="rId25"/>
    <p:sldId id="296" r:id="rId26"/>
    <p:sldId id="283" r:id="rId27"/>
    <p:sldId id="285" r:id="rId28"/>
    <p:sldId id="291" r:id="rId29"/>
    <p:sldId id="288" r:id="rId30"/>
    <p:sldId id="267" r:id="rId31"/>
    <p:sldId id="287" r:id="rId32"/>
    <p:sldId id="289" r:id="rId33"/>
  </p:sldIdLst>
  <p:sldSz cx="12188825" cy="6858000"/>
  <p:notesSz cx="6858000" cy="9144000"/>
  <p:defaultTextStyle>
    <a:defPPr rtl="0"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527B"/>
    <a:srgbClr val="566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9" d="100"/>
          <a:sy n="89" d="100"/>
        </p:scale>
        <p:origin x="204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654"/>
    </p:cViewPr>
  </p:sorterViewPr>
  <p:notesViewPr>
    <p:cSldViewPr showGuides="1">
      <p:cViewPr varScale="1">
        <p:scale>
          <a:sx n="97" d="100"/>
          <a:sy n="97" d="100"/>
        </p:scale>
        <p:origin x="3534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119837-5B71-4D44-BB01-DB0B084933C8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 rtlCol="0"/>
        <a:lstStyle/>
        <a:p>
          <a:pPr rtl="0"/>
          <a:endParaRPr lang="en-US"/>
        </a:p>
      </dgm:t>
    </dgm:pt>
    <dgm:pt modelId="{C111C18A-FD96-4E63-821A-54D70D8DC65F}">
      <dgm:prSet phldrT="[Text]"/>
      <dgm:spPr/>
      <dgm:t>
        <a:bodyPr rtlCol="0"/>
        <a:lstStyle/>
        <a:p>
          <a:pPr rtl="0"/>
          <a:r>
            <a:rPr lang="sk" dirty="0"/>
            <a:t>Hospodárska špecializácia</a:t>
          </a:r>
        </a:p>
      </dgm:t>
      <dgm:extLst>
        <a:ext uri="{E40237B7-FDA0-4F09-8148-C483321AD2D9}">
          <dgm14:cNvPr xmlns:dgm14="http://schemas.microsoft.com/office/drawing/2010/diagram" id="0" name="" title="Group A heading"/>
        </a:ext>
      </dgm:extLst>
    </dgm:pt>
    <dgm:pt modelId="{83BE74EF-FAB4-45A2-BBED-7CD5259AB210}" type="parTrans" cxnId="{FFD8B471-C98F-4DB5-8DE3-2AB7E896ADD5}">
      <dgm:prSet/>
      <dgm:spPr/>
      <dgm:t>
        <a:bodyPr rtlCol="0"/>
        <a:lstStyle/>
        <a:p>
          <a:pPr rtl="0"/>
          <a:endParaRPr lang="en-US"/>
        </a:p>
      </dgm:t>
    </dgm:pt>
    <dgm:pt modelId="{B4F34DE2-2DAE-4F88-8C78-BD8892EBF4FF}" type="sibTrans" cxnId="{FFD8B471-C98F-4DB5-8DE3-2AB7E896ADD5}">
      <dgm:prSet/>
      <dgm:spPr/>
      <dgm:t>
        <a:bodyPr rtlCol="0"/>
        <a:lstStyle/>
        <a:p>
          <a:pPr rtl="0"/>
          <a:endParaRPr lang="en-US"/>
        </a:p>
      </dgm:t>
    </dgm:pt>
    <dgm:pt modelId="{33EAD35F-38F2-4CB7-9A6D-B04FFD8A51FD}">
      <dgm:prSet phldrT="[Text]"/>
      <dgm:spPr/>
      <dgm:t>
        <a:bodyPr rtlCol="0"/>
        <a:lstStyle/>
        <a:p>
          <a:pPr rtl="0"/>
          <a:r>
            <a:rPr lang="pl-PL" dirty="0"/>
            <a:t>Spotrebná elektronika a elektrické prístroje</a:t>
          </a:r>
          <a:endParaRPr lang="sk" dirty="0"/>
        </a:p>
      </dgm:t>
    </dgm:pt>
    <dgm:pt modelId="{81FE7DB1-4BFC-4407-80A9-E5514E94C61D}" type="parTrans" cxnId="{FAC3D40F-8E66-452D-9CA4-C2871F2D10EF}">
      <dgm:prSet/>
      <dgm:spPr/>
      <dgm:t>
        <a:bodyPr rtlCol="0"/>
        <a:lstStyle/>
        <a:p>
          <a:pPr rtl="0"/>
          <a:endParaRPr lang="en-US"/>
        </a:p>
      </dgm:t>
    </dgm:pt>
    <dgm:pt modelId="{4B66B839-1910-459B-92B2-14846EBA7A70}" type="sibTrans" cxnId="{FAC3D40F-8E66-452D-9CA4-C2871F2D10EF}">
      <dgm:prSet/>
      <dgm:spPr/>
      <dgm:t>
        <a:bodyPr rtlCol="0"/>
        <a:lstStyle/>
        <a:p>
          <a:pPr rtl="0"/>
          <a:endParaRPr lang="en-US"/>
        </a:p>
      </dgm:t>
    </dgm:pt>
    <dgm:pt modelId="{3C67E77D-62FA-499D-B5E6-E79A091C5267}">
      <dgm:prSet phldrT="[Text]"/>
      <dgm:spPr/>
      <dgm:t>
        <a:bodyPr rtlCol="0"/>
        <a:lstStyle/>
        <a:p>
          <a:pPr rtl="0"/>
          <a:r>
            <a:rPr lang="sk" dirty="0"/>
            <a:t>Perspektívne oblasti špecializácie</a:t>
          </a:r>
        </a:p>
      </dgm:t>
      <dgm:extLst>
        <a:ext uri="{E40237B7-FDA0-4F09-8148-C483321AD2D9}">
          <dgm14:cNvPr xmlns:dgm14="http://schemas.microsoft.com/office/drawing/2010/diagram" id="0" name="" title="Group B heading"/>
        </a:ext>
      </dgm:extLst>
    </dgm:pt>
    <dgm:pt modelId="{5337D229-E330-4525-B0FA-14EC5A80604A}" type="parTrans" cxnId="{32AA6160-4426-4C4D-93AE-E2F474E37AD9}">
      <dgm:prSet/>
      <dgm:spPr/>
      <dgm:t>
        <a:bodyPr rtlCol="0"/>
        <a:lstStyle/>
        <a:p>
          <a:pPr rtl="0"/>
          <a:endParaRPr lang="en-US"/>
        </a:p>
      </dgm:t>
    </dgm:pt>
    <dgm:pt modelId="{C056AC5D-B04E-4376-A1CB-3EAB7BE5AF5B}" type="sibTrans" cxnId="{32AA6160-4426-4C4D-93AE-E2F474E37AD9}">
      <dgm:prSet/>
      <dgm:spPr/>
      <dgm:t>
        <a:bodyPr rtlCol="0"/>
        <a:lstStyle/>
        <a:p>
          <a:pPr rtl="0"/>
          <a:endParaRPr lang="en-US"/>
        </a:p>
      </dgm:t>
    </dgm:pt>
    <dgm:pt modelId="{D6510970-8F9C-4B45-A0F3-6ACB9AA76D40}">
      <dgm:prSet phldrT="[Text]"/>
      <dgm:spPr/>
      <dgm:t>
        <a:bodyPr rtlCol="0"/>
        <a:lstStyle/>
        <a:p>
          <a:pPr rtl="0"/>
          <a:r>
            <a:rPr lang="sk-SK" dirty="0"/>
            <a:t>Automatizácia, robotika a digitálne technológie</a:t>
          </a:r>
          <a:endParaRPr lang="sk" dirty="0"/>
        </a:p>
      </dgm:t>
      <dgm:extLst>
        <a:ext uri="{E40237B7-FDA0-4F09-8148-C483321AD2D9}">
          <dgm14:cNvPr xmlns:dgm14="http://schemas.microsoft.com/office/drawing/2010/diagram" id="0" name="" title="Group B tasks"/>
        </a:ext>
      </dgm:extLst>
    </dgm:pt>
    <dgm:pt modelId="{7A9FC291-2B6A-4475-8B09-917F9F09E3AB}" type="parTrans" cxnId="{C6E7222A-5F84-456A-9806-D51868FAF8A9}">
      <dgm:prSet/>
      <dgm:spPr/>
      <dgm:t>
        <a:bodyPr rtlCol="0"/>
        <a:lstStyle/>
        <a:p>
          <a:pPr rtl="0"/>
          <a:endParaRPr lang="en-US"/>
        </a:p>
      </dgm:t>
    </dgm:pt>
    <dgm:pt modelId="{4B87F32C-3630-48F2-9114-4262C0BEEA9E}" type="sibTrans" cxnId="{C6E7222A-5F84-456A-9806-D51868FAF8A9}">
      <dgm:prSet/>
      <dgm:spPr/>
      <dgm:t>
        <a:bodyPr rtlCol="0"/>
        <a:lstStyle/>
        <a:p>
          <a:pPr rtl="0"/>
          <a:endParaRPr lang="en-US"/>
        </a:p>
      </dgm:t>
    </dgm:pt>
    <dgm:pt modelId="{709ED9DC-E391-4C6C-B788-93F1C2EFB6FD}">
      <dgm:prSet phldrT="[Text]"/>
      <dgm:spPr/>
      <dgm:t>
        <a:bodyPr rtlCol="0"/>
        <a:lstStyle/>
        <a:p>
          <a:pPr rtl="0"/>
          <a:r>
            <a:rPr lang="sk-SK" dirty="0"/>
            <a:t>Výroba a spracovanie polymérov a progresívnych chemických substancií </a:t>
          </a:r>
          <a:endParaRPr lang="sk" dirty="0"/>
        </a:p>
      </dgm:t>
    </dgm:pt>
    <dgm:pt modelId="{B5FA6CF0-E0A0-46A0-93C9-B722B31A8A9C}" type="parTrans" cxnId="{78E3C3B3-FD19-41A6-A9CC-BB3375A6FF81}">
      <dgm:prSet/>
      <dgm:spPr/>
      <dgm:t>
        <a:bodyPr rtlCol="0"/>
        <a:lstStyle/>
        <a:p>
          <a:pPr rtl="0"/>
          <a:endParaRPr lang="en-US"/>
        </a:p>
      </dgm:t>
    </dgm:pt>
    <dgm:pt modelId="{F3C03C29-D7FF-4D61-8D75-8B75B2F589EC}" type="sibTrans" cxnId="{78E3C3B3-FD19-41A6-A9CC-BB3375A6FF81}">
      <dgm:prSet/>
      <dgm:spPr/>
      <dgm:t>
        <a:bodyPr rtlCol="0"/>
        <a:lstStyle/>
        <a:p>
          <a:pPr rtl="0"/>
          <a:endParaRPr lang="en-US"/>
        </a:p>
      </dgm:t>
    </dgm:pt>
    <dgm:pt modelId="{CC6B7442-0B72-4EF2-9F13-1325B51AFF9F}">
      <dgm:prSet phldrT="[Text]"/>
      <dgm:spPr/>
      <dgm:t>
        <a:bodyPr rtlCol="0"/>
        <a:lstStyle/>
        <a:p>
          <a:pPr rtl="0"/>
          <a:r>
            <a:rPr lang="sk-SK" dirty="0"/>
            <a:t>Š</a:t>
          </a:r>
          <a:r>
            <a:rPr lang="sk" dirty="0"/>
            <a:t>pecializácia z hľadiska VaV kapacít</a:t>
          </a:r>
        </a:p>
      </dgm:t>
      <dgm:extLst>
        <a:ext uri="{E40237B7-FDA0-4F09-8148-C483321AD2D9}">
          <dgm14:cNvPr xmlns:dgm14="http://schemas.microsoft.com/office/drawing/2010/diagram" id="0" name="" title="Group C heading"/>
        </a:ext>
      </dgm:extLst>
    </dgm:pt>
    <dgm:pt modelId="{E3D139E0-5DC2-4F8E-9F8F-B3F0EBCD4689}" type="parTrans" cxnId="{102D6D4D-90C9-40F4-A001-35DCC329B127}">
      <dgm:prSet/>
      <dgm:spPr/>
      <dgm:t>
        <a:bodyPr rtlCol="0"/>
        <a:lstStyle/>
        <a:p>
          <a:pPr rtl="0"/>
          <a:endParaRPr lang="en-US"/>
        </a:p>
      </dgm:t>
    </dgm:pt>
    <dgm:pt modelId="{FF80E1BA-0D6F-4EE8-9640-892A5897DBCD}" type="sibTrans" cxnId="{102D6D4D-90C9-40F4-A001-35DCC329B127}">
      <dgm:prSet/>
      <dgm:spPr/>
      <dgm:t>
        <a:bodyPr rtlCol="0"/>
        <a:lstStyle/>
        <a:p>
          <a:pPr rtl="0"/>
          <a:endParaRPr lang="en-US"/>
        </a:p>
      </dgm:t>
    </dgm:pt>
    <dgm:pt modelId="{FE0A3CAE-D039-42F2-AF12-1E6F6793A633}">
      <dgm:prSet phldrT="[Text]"/>
      <dgm:spPr/>
      <dgm:t>
        <a:bodyPr rtlCol="0"/>
        <a:lstStyle/>
        <a:p>
          <a:pPr rtl="0"/>
          <a:r>
            <a:rPr lang="sk-SK" dirty="0"/>
            <a:t>materiálový výskum a nanotechnológie</a:t>
          </a:r>
          <a:endParaRPr lang="sk" dirty="0"/>
        </a:p>
      </dgm:t>
      <dgm:extLst>
        <a:ext uri="{E40237B7-FDA0-4F09-8148-C483321AD2D9}">
          <dgm14:cNvPr xmlns:dgm14="http://schemas.microsoft.com/office/drawing/2010/diagram" id="0" name="" title="Group C tasks"/>
        </a:ext>
      </dgm:extLst>
    </dgm:pt>
    <dgm:pt modelId="{7E2ED2D1-AFF4-4DED-BB53-30A310825CE2}" type="parTrans" cxnId="{A6FB3C49-AB75-4315-BB6B-886AA454F16F}">
      <dgm:prSet/>
      <dgm:spPr/>
      <dgm:t>
        <a:bodyPr rtlCol="0"/>
        <a:lstStyle/>
        <a:p>
          <a:pPr rtl="0"/>
          <a:endParaRPr lang="en-US"/>
        </a:p>
      </dgm:t>
    </dgm:pt>
    <dgm:pt modelId="{417BDEF2-191B-4000-BDE8-D3D22A51FCF3}" type="sibTrans" cxnId="{A6FB3C49-AB75-4315-BB6B-886AA454F16F}">
      <dgm:prSet/>
      <dgm:spPr/>
      <dgm:t>
        <a:bodyPr rtlCol="0"/>
        <a:lstStyle/>
        <a:p>
          <a:pPr rtl="0"/>
          <a:endParaRPr lang="en-US"/>
        </a:p>
      </dgm:t>
    </dgm:pt>
    <dgm:pt modelId="{71D67D5D-013C-4885-A61E-A3F99D7C7108}">
      <dgm:prSet phldrT="[Text]"/>
      <dgm:spPr/>
      <dgm:t>
        <a:bodyPr rtlCol="0"/>
        <a:lstStyle/>
        <a:p>
          <a:pPr rtl="0"/>
          <a:r>
            <a:rPr lang="sk" dirty="0"/>
            <a:t>Automobilový priemysel a strojárstvo</a:t>
          </a:r>
        </a:p>
      </dgm:t>
      <dgm:extLst>
        <a:ext uri="{E40237B7-FDA0-4F09-8148-C483321AD2D9}">
          <dgm14:cNvPr xmlns:dgm14="http://schemas.microsoft.com/office/drawing/2010/diagram" id="0" name="" title="Group A tasks"/>
        </a:ext>
      </dgm:extLst>
    </dgm:pt>
    <dgm:pt modelId="{13FD8B77-EC9C-4F7D-85F3-A7191A755A86}" type="parTrans" cxnId="{7CDF5A89-87DF-4CC1-8943-7A0E14869583}">
      <dgm:prSet/>
      <dgm:spPr/>
      <dgm:t>
        <a:bodyPr rtlCol="0"/>
        <a:lstStyle/>
        <a:p>
          <a:pPr rtl="0"/>
          <a:endParaRPr lang="en-US"/>
        </a:p>
      </dgm:t>
    </dgm:pt>
    <dgm:pt modelId="{BC16BF20-A847-48B0-889B-BA6389A79929}" type="sibTrans" cxnId="{7CDF5A89-87DF-4CC1-8943-7A0E14869583}">
      <dgm:prSet/>
      <dgm:spPr/>
      <dgm:t>
        <a:bodyPr rtlCol="0"/>
        <a:lstStyle/>
        <a:p>
          <a:pPr rtl="0"/>
          <a:endParaRPr lang="en-US"/>
        </a:p>
      </dgm:t>
    </dgm:pt>
    <dgm:pt modelId="{1DE38F54-13B9-49B9-8D1C-BE40A0B41642}">
      <dgm:prSet phldrT="[Text]"/>
      <dgm:spPr/>
      <dgm:t>
        <a:bodyPr rtlCol="0"/>
        <a:lstStyle/>
        <a:p>
          <a:pPr rtl="0"/>
          <a:r>
            <a:rPr lang="sk-SK" dirty="0"/>
            <a:t>informačno-komunikačné technológie</a:t>
          </a:r>
          <a:endParaRPr lang="sk" dirty="0"/>
        </a:p>
      </dgm:t>
    </dgm:pt>
    <dgm:pt modelId="{241FC70F-0CFE-4A9B-A53B-CB579CB35D65}" type="parTrans" cxnId="{E2BA7653-A0BC-4906-B811-36202FCAECA9}">
      <dgm:prSet/>
      <dgm:spPr/>
      <dgm:t>
        <a:bodyPr rtlCol="0"/>
        <a:lstStyle/>
        <a:p>
          <a:pPr rtl="0"/>
          <a:endParaRPr lang="en-US"/>
        </a:p>
      </dgm:t>
    </dgm:pt>
    <dgm:pt modelId="{5D6C750F-882D-4057-8E46-BA0F88DBA2EC}" type="sibTrans" cxnId="{E2BA7653-A0BC-4906-B811-36202FCAECA9}">
      <dgm:prSet/>
      <dgm:spPr/>
      <dgm:t>
        <a:bodyPr rtlCol="0"/>
        <a:lstStyle/>
        <a:p>
          <a:pPr rtl="0"/>
          <a:endParaRPr lang="en-US"/>
        </a:p>
      </dgm:t>
    </dgm:pt>
    <dgm:pt modelId="{E6B962FA-9056-46E9-A422-0CC8201DFB15}">
      <dgm:prSet phldrT="[Text]"/>
      <dgm:spPr/>
      <dgm:t>
        <a:bodyPr rtlCol="0"/>
        <a:lstStyle/>
        <a:p>
          <a:pPr rtl="0"/>
          <a:r>
            <a:rPr lang="pl-PL" dirty="0"/>
            <a:t>Spracovanie a zhodnotenie ľahkých kovov a ich zliatin</a:t>
          </a:r>
          <a:endParaRPr lang="sk" dirty="0"/>
        </a:p>
      </dgm:t>
      <dgm:extLst/>
    </dgm:pt>
    <dgm:pt modelId="{897CBD29-71C3-4B29-8D50-303E5FEE4ED8}" type="parTrans" cxnId="{CD0F7531-47D6-425B-8D1A-1C073CBA72F3}">
      <dgm:prSet/>
      <dgm:spPr/>
      <dgm:t>
        <a:bodyPr/>
        <a:lstStyle/>
        <a:p>
          <a:endParaRPr lang="sk-SK"/>
        </a:p>
      </dgm:t>
    </dgm:pt>
    <dgm:pt modelId="{D3576C08-2540-4984-B1AA-259685280BB5}" type="sibTrans" cxnId="{CD0F7531-47D6-425B-8D1A-1C073CBA72F3}">
      <dgm:prSet/>
      <dgm:spPr/>
      <dgm:t>
        <a:bodyPr/>
        <a:lstStyle/>
        <a:p>
          <a:endParaRPr lang="sk-SK"/>
        </a:p>
      </dgm:t>
    </dgm:pt>
    <dgm:pt modelId="{A1682B32-ED5F-4066-BD79-F6BE391C68B2}">
      <dgm:prSet phldrT="[Text]"/>
      <dgm:spPr/>
      <dgm:t>
        <a:bodyPr rtlCol="0"/>
        <a:lstStyle/>
        <a:p>
          <a:pPr rtl="0"/>
          <a:r>
            <a:rPr lang="sk-SK" dirty="0"/>
            <a:t>biotechnológie a biomedicína</a:t>
          </a:r>
          <a:endParaRPr lang="sk" dirty="0"/>
        </a:p>
      </dgm:t>
    </dgm:pt>
    <dgm:pt modelId="{AE9219CB-B749-4E6D-8635-FB5D697C5962}" type="parTrans" cxnId="{0C50379E-8E69-4EAB-BD53-1482A966D12A}">
      <dgm:prSet/>
      <dgm:spPr/>
      <dgm:t>
        <a:bodyPr/>
        <a:lstStyle/>
        <a:p>
          <a:endParaRPr lang="sk-SK"/>
        </a:p>
      </dgm:t>
    </dgm:pt>
    <dgm:pt modelId="{00E65830-3AD6-4175-A29B-D297DE8C44CA}" type="sibTrans" cxnId="{0C50379E-8E69-4EAB-BD53-1482A966D12A}">
      <dgm:prSet/>
      <dgm:spPr/>
      <dgm:t>
        <a:bodyPr/>
        <a:lstStyle/>
        <a:p>
          <a:endParaRPr lang="sk-SK"/>
        </a:p>
      </dgm:t>
    </dgm:pt>
    <dgm:pt modelId="{ED5DCCC5-BCA8-4491-AA37-BAF153ECA184}" type="pres">
      <dgm:prSet presAssocID="{90119837-5B71-4D44-BB01-DB0B084933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7A942F6-847D-4AE7-9CA0-5319E5F60B4F}" type="pres">
      <dgm:prSet presAssocID="{C111C18A-FD96-4E63-821A-54D70D8DC65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EA3914A-CB7F-4A5E-9543-C3A39D9197C9}" type="pres">
      <dgm:prSet presAssocID="{C111C18A-FD96-4E63-821A-54D70D8DC65F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1203336-F3DE-4B3A-BCF4-0F68C23AC2BB}" type="pres">
      <dgm:prSet presAssocID="{3C67E77D-62FA-499D-B5E6-E79A091C526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82956A5-ADC8-4959-B856-589B9D9B9635}" type="pres">
      <dgm:prSet presAssocID="{3C67E77D-62FA-499D-B5E6-E79A091C5267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64CB5D5-837D-47FC-9E42-A26D800BC695}" type="pres">
      <dgm:prSet presAssocID="{CC6B7442-0B72-4EF2-9F13-1325B51AFF9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8B7B17B-8600-44B0-B235-389E5D71D804}" type="pres">
      <dgm:prSet presAssocID="{CC6B7442-0B72-4EF2-9F13-1325B51AFF9F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198B798-FD3F-417E-8919-BBF7F44A1F6A}" type="presOf" srcId="{90119837-5B71-4D44-BB01-DB0B084933C8}" destId="{ED5DCCC5-BCA8-4491-AA37-BAF153ECA184}" srcOrd="0" destOrd="0" presId="urn:microsoft.com/office/officeart/2005/8/layout/vList2"/>
    <dgm:cxn modelId="{C6E7222A-5F84-456A-9806-D51868FAF8A9}" srcId="{3C67E77D-62FA-499D-B5E6-E79A091C5267}" destId="{D6510970-8F9C-4B45-A0F3-6ACB9AA76D40}" srcOrd="0" destOrd="0" parTransId="{7A9FC291-2B6A-4475-8B09-917F9F09E3AB}" sibTransId="{4B87F32C-3630-48F2-9114-4262C0BEEA9E}"/>
    <dgm:cxn modelId="{85A4AB16-4D0E-4AA6-89C3-87C107E042CB}" type="presOf" srcId="{1DE38F54-13B9-49B9-8D1C-BE40A0B41642}" destId="{08B7B17B-8600-44B0-B235-389E5D71D804}" srcOrd="0" destOrd="1" presId="urn:microsoft.com/office/officeart/2005/8/layout/vList2"/>
    <dgm:cxn modelId="{C37B6112-2040-4348-B215-46F4F5D2EE62}" type="presOf" srcId="{3C67E77D-62FA-499D-B5E6-E79A091C5267}" destId="{81203336-F3DE-4B3A-BCF4-0F68C23AC2BB}" srcOrd="0" destOrd="0" presId="urn:microsoft.com/office/officeart/2005/8/layout/vList2"/>
    <dgm:cxn modelId="{FAC3D40F-8E66-452D-9CA4-C2871F2D10EF}" srcId="{C111C18A-FD96-4E63-821A-54D70D8DC65F}" destId="{33EAD35F-38F2-4CB7-9A6D-B04FFD8A51FD}" srcOrd="1" destOrd="0" parTransId="{81FE7DB1-4BFC-4407-80A9-E5514E94C61D}" sibTransId="{4B66B839-1910-459B-92B2-14846EBA7A70}"/>
    <dgm:cxn modelId="{BD7C427A-5FC8-4F89-8F55-4370E70C9A5A}" type="presOf" srcId="{709ED9DC-E391-4C6C-B788-93F1C2EFB6FD}" destId="{782956A5-ADC8-4959-B856-589B9D9B9635}" srcOrd="0" destOrd="2" presId="urn:microsoft.com/office/officeart/2005/8/layout/vList2"/>
    <dgm:cxn modelId="{D0D52170-CDDD-4E75-A5AF-224C770379EB}" type="presOf" srcId="{E6B962FA-9056-46E9-A422-0CC8201DFB15}" destId="{782956A5-ADC8-4959-B856-589B9D9B9635}" srcOrd="0" destOrd="1" presId="urn:microsoft.com/office/officeart/2005/8/layout/vList2"/>
    <dgm:cxn modelId="{5AA98BCA-1539-4DF4-ABB3-8AB98C08E64C}" type="presOf" srcId="{C111C18A-FD96-4E63-821A-54D70D8DC65F}" destId="{47A942F6-847D-4AE7-9CA0-5319E5F60B4F}" srcOrd="0" destOrd="0" presId="urn:microsoft.com/office/officeart/2005/8/layout/vList2"/>
    <dgm:cxn modelId="{32AA6160-4426-4C4D-93AE-E2F474E37AD9}" srcId="{90119837-5B71-4D44-BB01-DB0B084933C8}" destId="{3C67E77D-62FA-499D-B5E6-E79A091C5267}" srcOrd="1" destOrd="0" parTransId="{5337D229-E330-4525-B0FA-14EC5A80604A}" sibTransId="{C056AC5D-B04E-4376-A1CB-3EAB7BE5AF5B}"/>
    <dgm:cxn modelId="{0C50379E-8E69-4EAB-BD53-1482A966D12A}" srcId="{CC6B7442-0B72-4EF2-9F13-1325B51AFF9F}" destId="{A1682B32-ED5F-4066-BD79-F6BE391C68B2}" srcOrd="2" destOrd="0" parTransId="{AE9219CB-B749-4E6D-8635-FB5D697C5962}" sibTransId="{00E65830-3AD6-4175-A29B-D297DE8C44CA}"/>
    <dgm:cxn modelId="{A6FB3C49-AB75-4315-BB6B-886AA454F16F}" srcId="{CC6B7442-0B72-4EF2-9F13-1325B51AFF9F}" destId="{FE0A3CAE-D039-42F2-AF12-1E6F6793A633}" srcOrd="0" destOrd="0" parTransId="{7E2ED2D1-AFF4-4DED-BB53-30A310825CE2}" sibTransId="{417BDEF2-191B-4000-BDE8-D3D22A51FCF3}"/>
    <dgm:cxn modelId="{68DAE8B9-15FE-4552-91F9-C4AFCEB9594B}" type="presOf" srcId="{71D67D5D-013C-4885-A61E-A3F99D7C7108}" destId="{6EA3914A-CB7F-4A5E-9543-C3A39D9197C9}" srcOrd="0" destOrd="0" presId="urn:microsoft.com/office/officeart/2005/8/layout/vList2"/>
    <dgm:cxn modelId="{EE896344-E4D4-4152-8316-FFF14EFE4CC2}" type="presOf" srcId="{CC6B7442-0B72-4EF2-9F13-1325B51AFF9F}" destId="{D64CB5D5-837D-47FC-9E42-A26D800BC695}" srcOrd="0" destOrd="0" presId="urn:microsoft.com/office/officeart/2005/8/layout/vList2"/>
    <dgm:cxn modelId="{99176770-03FC-4300-BC6A-EB6A6C920C2A}" type="presOf" srcId="{A1682B32-ED5F-4066-BD79-F6BE391C68B2}" destId="{08B7B17B-8600-44B0-B235-389E5D71D804}" srcOrd="0" destOrd="2" presId="urn:microsoft.com/office/officeart/2005/8/layout/vList2"/>
    <dgm:cxn modelId="{BBFCABA5-2E0E-4CC8-BF18-B78716329FDB}" type="presOf" srcId="{33EAD35F-38F2-4CB7-9A6D-B04FFD8A51FD}" destId="{6EA3914A-CB7F-4A5E-9543-C3A39D9197C9}" srcOrd="0" destOrd="1" presId="urn:microsoft.com/office/officeart/2005/8/layout/vList2"/>
    <dgm:cxn modelId="{3383924B-E3C1-4E0D-93DC-3D353B87B99D}" type="presOf" srcId="{D6510970-8F9C-4B45-A0F3-6ACB9AA76D40}" destId="{782956A5-ADC8-4959-B856-589B9D9B9635}" srcOrd="0" destOrd="0" presId="urn:microsoft.com/office/officeart/2005/8/layout/vList2"/>
    <dgm:cxn modelId="{7CDF5A89-87DF-4CC1-8943-7A0E14869583}" srcId="{C111C18A-FD96-4E63-821A-54D70D8DC65F}" destId="{71D67D5D-013C-4885-A61E-A3F99D7C7108}" srcOrd="0" destOrd="0" parTransId="{13FD8B77-EC9C-4F7D-85F3-A7191A755A86}" sibTransId="{BC16BF20-A847-48B0-889B-BA6389A79929}"/>
    <dgm:cxn modelId="{D770275A-B0DF-44CF-A384-EACC135C5342}" type="presOf" srcId="{FE0A3CAE-D039-42F2-AF12-1E6F6793A633}" destId="{08B7B17B-8600-44B0-B235-389E5D71D804}" srcOrd="0" destOrd="0" presId="urn:microsoft.com/office/officeart/2005/8/layout/vList2"/>
    <dgm:cxn modelId="{E2BA7653-A0BC-4906-B811-36202FCAECA9}" srcId="{CC6B7442-0B72-4EF2-9F13-1325B51AFF9F}" destId="{1DE38F54-13B9-49B9-8D1C-BE40A0B41642}" srcOrd="1" destOrd="0" parTransId="{241FC70F-0CFE-4A9B-A53B-CB579CB35D65}" sibTransId="{5D6C750F-882D-4057-8E46-BA0F88DBA2EC}"/>
    <dgm:cxn modelId="{78E3C3B3-FD19-41A6-A9CC-BB3375A6FF81}" srcId="{3C67E77D-62FA-499D-B5E6-E79A091C5267}" destId="{709ED9DC-E391-4C6C-B788-93F1C2EFB6FD}" srcOrd="2" destOrd="0" parTransId="{B5FA6CF0-E0A0-46A0-93C9-B722B31A8A9C}" sibTransId="{F3C03C29-D7FF-4D61-8D75-8B75B2F589EC}"/>
    <dgm:cxn modelId="{FFD8B471-C98F-4DB5-8DE3-2AB7E896ADD5}" srcId="{90119837-5B71-4D44-BB01-DB0B084933C8}" destId="{C111C18A-FD96-4E63-821A-54D70D8DC65F}" srcOrd="0" destOrd="0" parTransId="{83BE74EF-FAB4-45A2-BBED-7CD5259AB210}" sibTransId="{B4F34DE2-2DAE-4F88-8C78-BD8892EBF4FF}"/>
    <dgm:cxn modelId="{102D6D4D-90C9-40F4-A001-35DCC329B127}" srcId="{90119837-5B71-4D44-BB01-DB0B084933C8}" destId="{CC6B7442-0B72-4EF2-9F13-1325B51AFF9F}" srcOrd="2" destOrd="0" parTransId="{E3D139E0-5DC2-4F8E-9F8F-B3F0EBCD4689}" sibTransId="{FF80E1BA-0D6F-4EE8-9640-892A5897DBCD}"/>
    <dgm:cxn modelId="{CD0F7531-47D6-425B-8D1A-1C073CBA72F3}" srcId="{3C67E77D-62FA-499D-B5E6-E79A091C5267}" destId="{E6B962FA-9056-46E9-A422-0CC8201DFB15}" srcOrd="1" destOrd="0" parTransId="{897CBD29-71C3-4B29-8D50-303E5FEE4ED8}" sibTransId="{D3576C08-2540-4984-B1AA-259685280BB5}"/>
    <dgm:cxn modelId="{23BC3725-9E25-4B83-8F30-3577C7EDEACD}" type="presParOf" srcId="{ED5DCCC5-BCA8-4491-AA37-BAF153ECA184}" destId="{47A942F6-847D-4AE7-9CA0-5319E5F60B4F}" srcOrd="0" destOrd="0" presId="urn:microsoft.com/office/officeart/2005/8/layout/vList2"/>
    <dgm:cxn modelId="{35B0010D-5A50-4E3A-AB5E-4FDE822FA34F}" type="presParOf" srcId="{ED5DCCC5-BCA8-4491-AA37-BAF153ECA184}" destId="{6EA3914A-CB7F-4A5E-9543-C3A39D9197C9}" srcOrd="1" destOrd="0" presId="urn:microsoft.com/office/officeart/2005/8/layout/vList2"/>
    <dgm:cxn modelId="{011AEFB0-29A6-47C9-8097-E09A7ABEC44A}" type="presParOf" srcId="{ED5DCCC5-BCA8-4491-AA37-BAF153ECA184}" destId="{81203336-F3DE-4B3A-BCF4-0F68C23AC2BB}" srcOrd="2" destOrd="0" presId="urn:microsoft.com/office/officeart/2005/8/layout/vList2"/>
    <dgm:cxn modelId="{29E6835C-59D1-4D0E-B1D8-60041EEEBE9D}" type="presParOf" srcId="{ED5DCCC5-BCA8-4491-AA37-BAF153ECA184}" destId="{782956A5-ADC8-4959-B856-589B9D9B9635}" srcOrd="3" destOrd="0" presId="urn:microsoft.com/office/officeart/2005/8/layout/vList2"/>
    <dgm:cxn modelId="{4BA81705-493D-436D-8F5C-8A0A23209AB6}" type="presParOf" srcId="{ED5DCCC5-BCA8-4491-AA37-BAF153ECA184}" destId="{D64CB5D5-837D-47FC-9E42-A26D800BC695}" srcOrd="4" destOrd="0" presId="urn:microsoft.com/office/officeart/2005/8/layout/vList2"/>
    <dgm:cxn modelId="{B77E010D-C406-4330-9F1F-348370565A84}" type="presParOf" srcId="{ED5DCCC5-BCA8-4491-AA37-BAF153ECA184}" destId="{08B7B17B-8600-44B0-B235-389E5D71D80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A942F6-847D-4AE7-9CA0-5319E5F60B4F}">
      <dsp:nvSpPr>
        <dsp:cNvPr id="0" name=""/>
        <dsp:cNvSpPr/>
      </dsp:nvSpPr>
      <dsp:spPr>
        <a:xfrm>
          <a:off x="0" y="73269"/>
          <a:ext cx="5328591" cy="57563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rtlCol="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" sz="2400" kern="1200" dirty="0"/>
            <a:t>Hospodárska špecializácia</a:t>
          </a:r>
        </a:p>
      </dsp:txBody>
      <dsp:txXfrm>
        <a:off x="28100" y="101369"/>
        <a:ext cx="5272391" cy="519439"/>
      </dsp:txXfrm>
    </dsp:sp>
    <dsp:sp modelId="{6EA3914A-CB7F-4A5E-9543-C3A39D9197C9}">
      <dsp:nvSpPr>
        <dsp:cNvPr id="0" name=""/>
        <dsp:cNvSpPr/>
      </dsp:nvSpPr>
      <dsp:spPr>
        <a:xfrm>
          <a:off x="0" y="648909"/>
          <a:ext cx="5328591" cy="658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183" tIns="30480" rIns="170688" bIns="30480" numCol="1" spcCol="1270" rtlCol="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k" sz="1900" kern="1200" dirty="0"/>
            <a:t>Automobilový priemysel a strojárstvo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900" kern="1200" dirty="0"/>
            <a:t>Spotrebná elektronika a elektrické prístroje</a:t>
          </a:r>
          <a:endParaRPr lang="sk" sz="1900" kern="1200" dirty="0"/>
        </a:p>
      </dsp:txBody>
      <dsp:txXfrm>
        <a:off x="0" y="648909"/>
        <a:ext cx="5328591" cy="658260"/>
      </dsp:txXfrm>
    </dsp:sp>
    <dsp:sp modelId="{81203336-F3DE-4B3A-BCF4-0F68C23AC2BB}">
      <dsp:nvSpPr>
        <dsp:cNvPr id="0" name=""/>
        <dsp:cNvSpPr/>
      </dsp:nvSpPr>
      <dsp:spPr>
        <a:xfrm>
          <a:off x="0" y="1307169"/>
          <a:ext cx="5328591" cy="5756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rtlCol="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" sz="2400" kern="1200" dirty="0"/>
            <a:t>Perspektívne oblasti špecializácie</a:t>
          </a:r>
        </a:p>
      </dsp:txBody>
      <dsp:txXfrm>
        <a:off x="28100" y="1335269"/>
        <a:ext cx="5272391" cy="519439"/>
      </dsp:txXfrm>
    </dsp:sp>
    <dsp:sp modelId="{782956A5-ADC8-4959-B856-589B9D9B9635}">
      <dsp:nvSpPr>
        <dsp:cNvPr id="0" name=""/>
        <dsp:cNvSpPr/>
      </dsp:nvSpPr>
      <dsp:spPr>
        <a:xfrm>
          <a:off x="0" y="1882809"/>
          <a:ext cx="5328591" cy="1515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183" tIns="30480" rIns="170688" bIns="30480" numCol="1" spcCol="1270" rtlCol="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k-SK" sz="1900" kern="1200" dirty="0"/>
            <a:t>Automatizácia, robotika a digitálne technológie</a:t>
          </a:r>
          <a:endParaRPr lang="sk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l-PL" sz="1900" kern="1200" dirty="0"/>
            <a:t>Spracovanie a zhodnotenie ľahkých kovov a ich zliatin</a:t>
          </a:r>
          <a:endParaRPr lang="sk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k-SK" sz="1900" kern="1200" dirty="0"/>
            <a:t>Výroba a spracovanie polymérov a progresívnych chemických substancií </a:t>
          </a:r>
          <a:endParaRPr lang="sk" sz="1900" kern="1200" dirty="0"/>
        </a:p>
      </dsp:txBody>
      <dsp:txXfrm>
        <a:off x="0" y="1882809"/>
        <a:ext cx="5328591" cy="1515240"/>
      </dsp:txXfrm>
    </dsp:sp>
    <dsp:sp modelId="{D64CB5D5-837D-47FC-9E42-A26D800BC695}">
      <dsp:nvSpPr>
        <dsp:cNvPr id="0" name=""/>
        <dsp:cNvSpPr/>
      </dsp:nvSpPr>
      <dsp:spPr>
        <a:xfrm>
          <a:off x="0" y="3398050"/>
          <a:ext cx="5328591" cy="5756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rtlCol="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400" kern="1200" dirty="0"/>
            <a:t>Š</a:t>
          </a:r>
          <a:r>
            <a:rPr lang="sk" sz="2400" kern="1200" dirty="0"/>
            <a:t>pecializácia z hľadiska VaV kapacít</a:t>
          </a:r>
        </a:p>
      </dsp:txBody>
      <dsp:txXfrm>
        <a:off x="28100" y="3426150"/>
        <a:ext cx="5272391" cy="519439"/>
      </dsp:txXfrm>
    </dsp:sp>
    <dsp:sp modelId="{08B7B17B-8600-44B0-B235-389E5D71D804}">
      <dsp:nvSpPr>
        <dsp:cNvPr id="0" name=""/>
        <dsp:cNvSpPr/>
      </dsp:nvSpPr>
      <dsp:spPr>
        <a:xfrm>
          <a:off x="0" y="3973690"/>
          <a:ext cx="5328591" cy="99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183" tIns="30480" rIns="170688" bIns="30480" numCol="1" spcCol="1270" rtlCol="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k-SK" sz="1900" kern="1200" dirty="0"/>
            <a:t>materiálový výskum a nanotechnológie</a:t>
          </a:r>
          <a:endParaRPr lang="sk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k-SK" sz="1900" kern="1200" dirty="0"/>
            <a:t>informačno-komunikačné technológie</a:t>
          </a:r>
          <a:endParaRPr lang="sk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k-SK" sz="1900" kern="1200" dirty="0"/>
            <a:t>biotechnológie a biomedicína</a:t>
          </a:r>
          <a:endParaRPr lang="sk" sz="1900" kern="1200" dirty="0"/>
        </a:p>
      </dsp:txBody>
      <dsp:txXfrm>
        <a:off x="0" y="3973690"/>
        <a:ext cx="5328591" cy="993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sk-SK" dirty="0"/>
          </a:p>
        </p:txBody>
      </p:sp>
      <p:sp>
        <p:nvSpPr>
          <p:cNvPr id="3" name="Zástupný objekt dátum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B88684B-EC3A-4424-A8A5-9AB29013639A}" type="datetime1">
              <a:rPr lang="sk-SK" smtClean="0"/>
              <a:t>26. 9. 2018</a:t>
            </a:fld>
            <a:endParaRPr lang="sk-SK" dirty="0"/>
          </a:p>
        </p:txBody>
      </p:sp>
      <p:sp>
        <p:nvSpPr>
          <p:cNvPr id="4" name="Zástupný objekt pät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sk-SK" dirty="0"/>
          </a:p>
        </p:txBody>
      </p:sp>
      <p:sp>
        <p:nvSpPr>
          <p:cNvPr id="5" name="Zástupný objekt čísla snímk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98ED8CD-4E4C-49AC-BDC6-2963BA49E54F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34179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sk-SK" noProof="0" dirty="0"/>
          </a:p>
        </p:txBody>
      </p:sp>
      <p:sp>
        <p:nvSpPr>
          <p:cNvPr id="3" name="Zástupný objekt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E1B348A-47E2-49F9-A16F-A3798C4759CD}" type="datetime1">
              <a:rPr lang="sk-SK" noProof="0" smtClean="0"/>
              <a:t>26. 9. 2018</a:t>
            </a:fld>
            <a:endParaRPr lang="sk-SK" noProof="0" dirty="0"/>
          </a:p>
        </p:txBody>
      </p:sp>
      <p:sp>
        <p:nvSpPr>
          <p:cNvPr id="4" name="Zástupný objekt obrázka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sk-SK" noProof="0" dirty="0"/>
          </a:p>
        </p:txBody>
      </p:sp>
      <p:sp>
        <p:nvSpPr>
          <p:cNvPr id="5" name="Zástupný objekt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sk-SK" dirty="0"/>
              <a:t>Upraviť štýly predlohy textu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6" name="Zástupný objekt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sk-SK" noProof="0" dirty="0"/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FB91549-43BF-425A-AF25-75262019208C}" type="slidenum">
              <a:rPr lang="sk-SK" noProof="0" smtClean="0"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42392864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2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187630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11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786105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12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751308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13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829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14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08571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15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045628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16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994464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17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230834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18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272125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19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595984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20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37784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724471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A0D00EA6-0821-4AC5-933C-321AA6545349}" type="slidenum">
              <a:rPr lang="sk-SK" smtClean="0"/>
              <a:t>21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300983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A0D00EA6-0821-4AC5-933C-321AA6545349}" type="slidenum">
              <a:rPr lang="sk-SK" smtClean="0"/>
              <a:t>22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266129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23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783181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24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14828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25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564200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26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502225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27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75171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28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313530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29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33888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4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86473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5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00891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6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29623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7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66740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8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20233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9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14233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obrázka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FB91549-43BF-425A-AF25-75262019208C}" type="slidenum">
              <a:rPr lang="sk-SK" smtClean="0"/>
              <a:t>10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80398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 descr="Pohľad na oblaky a na modrú oblohu pomedzi sklenené budovy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3625" y="0"/>
            <a:ext cx="7315200" cy="6858001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08013" y="685801"/>
            <a:ext cx="3962400" cy="4724399"/>
          </a:xfrm>
        </p:spPr>
        <p:txBody>
          <a:bodyPr rtlCol="0">
            <a:normAutofit/>
          </a:bodyPr>
          <a:lstStyle>
            <a:lvl1pPr>
              <a:defRPr sz="4800"/>
            </a:lvl1pPr>
          </a:lstStyle>
          <a:p>
            <a:pPr rtl="0"/>
            <a:r>
              <a:rPr lang="sk-SK" noProof="0"/>
              <a:t>Kliknutím upravte štýl predlohy nadpisu</a:t>
            </a:r>
            <a:endParaRPr lang="sk-SK" noProof="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08013" y="5410200"/>
            <a:ext cx="3962400" cy="7620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sk-SK" noProof="0"/>
              <a:t>Kliknutím upravte štýl predlohy podnadpisu</a:t>
            </a:r>
            <a:endParaRPr lang="sk-SK" noProof="0" dirty="0"/>
          </a:p>
        </p:txBody>
      </p:sp>
      <p:sp>
        <p:nvSpPr>
          <p:cNvPr id="8" name="Zástupný objekt dátumu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A1393BB-75D4-4D63-B91E-E5D3073F2D23}" type="datetime1">
              <a:rPr lang="sk-SK" noProof="0" smtClean="0"/>
              <a:t>26. 9. 2018</a:t>
            </a:fld>
            <a:endParaRPr lang="sk-SK" noProof="0" dirty="0"/>
          </a:p>
        </p:txBody>
      </p:sp>
      <p:sp>
        <p:nvSpPr>
          <p:cNvPr id="9" name="Zástupný objekt päty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 dirty="0"/>
              <a:t>Pridanie päty</a:t>
            </a:r>
          </a:p>
        </p:txBody>
      </p:sp>
      <p:sp>
        <p:nvSpPr>
          <p:cNvPr id="10" name="Zástupné číslo snímky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sk-SK" noProof="0" smtClean="0"/>
              <a:pPr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2734839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/>
              <a:t>Kliknutím upravte štýl predlohy nadpisu</a:t>
            </a:r>
            <a:endParaRPr lang="sk-SK" dirty="0"/>
          </a:p>
        </p:txBody>
      </p:sp>
      <p:sp>
        <p:nvSpPr>
          <p:cNvPr id="3" name="Zvislý zástupný objekt textu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 rtl="0"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4" name="Zástupný objekt dátum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104642-BC56-4F0D-B0D5-BA499249BAD4}" type="datetime1">
              <a:rPr lang="sk-SK" smtClean="0"/>
              <a:t>26. 9. 2018</a:t>
            </a:fld>
            <a:endParaRPr lang="sk-SK" dirty="0"/>
          </a:p>
        </p:txBody>
      </p:sp>
      <p:sp>
        <p:nvSpPr>
          <p:cNvPr id="5" name="Zástupný objekt pät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dirty="0"/>
              <a:t>Pridanie päty</a:t>
            </a:r>
          </a:p>
        </p:txBody>
      </p:sp>
      <p:sp>
        <p:nvSpPr>
          <p:cNvPr id="6" name="Zástupný objekt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7629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10285412" y="685800"/>
            <a:ext cx="1295401" cy="5486400"/>
          </a:xfrm>
        </p:spPr>
        <p:txBody>
          <a:bodyPr vert="eaVert" rtlCol="0"/>
          <a:lstStyle/>
          <a:p>
            <a:pPr rtl="0"/>
            <a:r>
              <a:rPr lang="sk-SK"/>
              <a:t>Kliknutím upravte štýl predlohy nadpisu</a:t>
            </a:r>
            <a:endParaRPr lang="sk-SK" dirty="0"/>
          </a:p>
        </p:txBody>
      </p:sp>
      <p:sp>
        <p:nvSpPr>
          <p:cNvPr id="3" name="Zvislý zástupný objekt textu 2"/>
          <p:cNvSpPr>
            <a:spLocks noGrp="1"/>
          </p:cNvSpPr>
          <p:nvPr>
            <p:ph type="body" orient="vert" idx="1"/>
          </p:nvPr>
        </p:nvSpPr>
        <p:spPr>
          <a:xfrm>
            <a:off x="608012" y="685800"/>
            <a:ext cx="9474253" cy="5486400"/>
          </a:xfrm>
        </p:spPr>
        <p:txBody>
          <a:bodyPr vert="eaVert" rtlCol="0"/>
          <a:lstStyle>
            <a:lvl1pPr rtl="0"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4" name="Zástupný objekt dátum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2C8EE6-D52E-4998-A0CF-2223BEA2D961}" type="datetime1">
              <a:rPr lang="sk-SK" smtClean="0"/>
              <a:t>26. 9. 2018</a:t>
            </a:fld>
            <a:endParaRPr lang="sk-SK" dirty="0"/>
          </a:p>
        </p:txBody>
      </p:sp>
      <p:sp>
        <p:nvSpPr>
          <p:cNvPr id="5" name="Zástupný objekt pät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dirty="0"/>
              <a:t>Pridanie päty</a:t>
            </a:r>
          </a:p>
        </p:txBody>
      </p:sp>
      <p:sp>
        <p:nvSpPr>
          <p:cNvPr id="6" name="Zástupný objekt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5005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uducto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68" y="0"/>
            <a:ext cx="12479229" cy="6858000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899883" y="4624631"/>
            <a:ext cx="8532178" cy="492317"/>
          </a:xfrm>
        </p:spPr>
        <p:txBody>
          <a:bodyPr lIns="90000">
            <a:normAutofit/>
          </a:bodyPr>
          <a:lstStyle>
            <a:lvl1pPr marL="0" indent="0" algn="l">
              <a:buNone/>
              <a:defRPr sz="2734" baseline="0">
                <a:solidFill>
                  <a:srgbClr val="034EA2"/>
                </a:solidFill>
              </a:defRPr>
            </a:lvl1pPr>
            <a:lvl2pPr marL="600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0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00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009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01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01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01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01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Name</a:t>
            </a:r>
            <a:endParaRPr lang="en-GB" noProof="0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899883" y="879042"/>
            <a:ext cx="4463914" cy="601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67" b="1" dirty="0" smtClean="0"/>
              <a:t>MINISTRY OF REGIONAL DEVELOPMENT</a:t>
            </a:r>
            <a:r>
              <a:rPr lang="cs-CZ" sz="1757" b="1" dirty="0" smtClean="0"/>
              <a:t/>
            </a:r>
            <a:br>
              <a:rPr lang="cs-CZ" sz="1757" b="1" dirty="0" smtClean="0"/>
            </a:br>
            <a:r>
              <a:rPr lang="en-GB" sz="1952" b="1" noProof="0" dirty="0" smtClean="0"/>
              <a:t>National Coordination Authority</a:t>
            </a:r>
            <a:endParaRPr lang="en-GB" sz="1952" b="1" noProof="0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26.09.2018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899882" y="2109699"/>
            <a:ext cx="10969943" cy="1143000"/>
          </a:xfrm>
        </p:spPr>
        <p:txBody>
          <a:bodyPr lIns="90000">
            <a:normAutofit/>
          </a:bodyPr>
          <a:lstStyle>
            <a:lvl1pPr algn="l">
              <a:defRPr sz="3906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899882" y="5327627"/>
            <a:ext cx="4607912" cy="351971"/>
          </a:xfrm>
        </p:spPr>
        <p:txBody>
          <a:bodyPr lIns="90000" rIns="144000">
            <a:noAutofit/>
          </a:bodyPr>
          <a:lstStyle>
            <a:lvl1pPr>
              <a:buNone/>
              <a:defRPr sz="1952">
                <a:solidFill>
                  <a:srgbClr val="034EA2"/>
                </a:solidFill>
              </a:defRPr>
            </a:lvl1pPr>
          </a:lstStyle>
          <a:p>
            <a:pPr lvl="0"/>
            <a:r>
              <a:rPr lang="en-GB" noProof="0" dirty="0" smtClean="0"/>
              <a:t>Date and place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98754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/>
              <a:t>Kliknutím upravte štýl predlohy nadpisu</a:t>
            </a:r>
            <a:endParaRPr lang="sk-SK" dirty="0"/>
          </a:p>
        </p:txBody>
      </p:sp>
      <p:sp>
        <p:nvSpPr>
          <p:cNvPr id="3" name="Zástupný objekt obsahu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 rtl="0"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4" name="Zástupný objekt dátum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3FA58E-9388-4B4C-8656-33F4D94C402F}" type="datetime1">
              <a:rPr lang="sk-SK" smtClean="0"/>
              <a:t>26. 9. 2018</a:t>
            </a:fld>
            <a:endParaRPr lang="sk-SK" dirty="0"/>
          </a:p>
        </p:txBody>
      </p:sp>
      <p:sp>
        <p:nvSpPr>
          <p:cNvPr id="5" name="Zástupný objekt pät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dirty="0"/>
              <a:t>Pridanie päty</a:t>
            </a:r>
          </a:p>
        </p:txBody>
      </p:sp>
      <p:sp>
        <p:nvSpPr>
          <p:cNvPr id="6" name="Zástupný objekt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3786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8013" y="2590800"/>
            <a:ext cx="8229599" cy="2819400"/>
          </a:xfrm>
        </p:spPr>
        <p:txBody>
          <a:bodyPr rtlCol="0" anchor="b">
            <a:normAutofit/>
          </a:bodyPr>
          <a:lstStyle>
            <a:lvl1pPr algn="l">
              <a:defRPr sz="4800" b="0" cap="none" baseline="0"/>
            </a:lvl1pPr>
          </a:lstStyle>
          <a:p>
            <a:pPr rtl="0"/>
            <a:r>
              <a:rPr lang="sk-SK"/>
              <a:t>Kliknutím upravte štýl predlohy nadpisu</a:t>
            </a:r>
            <a:endParaRPr lang="sk-SK" dirty="0"/>
          </a:p>
        </p:txBody>
      </p:sp>
      <p:sp>
        <p:nvSpPr>
          <p:cNvPr id="3" name="Zástupný objekt textu 2"/>
          <p:cNvSpPr>
            <a:spLocks noGrp="1"/>
          </p:cNvSpPr>
          <p:nvPr>
            <p:ph type="body" idx="1"/>
          </p:nvPr>
        </p:nvSpPr>
        <p:spPr>
          <a:xfrm>
            <a:off x="606425" y="5410200"/>
            <a:ext cx="8231187" cy="762000"/>
          </a:xfrm>
        </p:spPr>
        <p:txBody>
          <a:bodyPr rtlCol="0" anchor="t">
            <a:normAutofit/>
          </a:bodyPr>
          <a:lstStyle>
            <a:lvl1pPr marL="0" indent="0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7" name="Zástupný objekt dátumu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99B99B-7B54-4649-A80C-1FDD2F722405}" type="datetime1">
              <a:rPr lang="sk-SK" smtClean="0"/>
              <a:t>26. 9. 2018</a:t>
            </a:fld>
            <a:endParaRPr lang="sk-SK" dirty="0"/>
          </a:p>
        </p:txBody>
      </p:sp>
      <p:sp>
        <p:nvSpPr>
          <p:cNvPr id="8" name="Zástupný objekt pät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dirty="0"/>
              <a:t>Pridanie päty</a:t>
            </a:r>
          </a:p>
        </p:txBody>
      </p:sp>
      <p:sp>
        <p:nvSpPr>
          <p:cNvPr id="9" name="Zástupný objekt čísla snímk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251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typy obsa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/>
              <a:t>Kliknutím upravte štýl predlohy nadpisu</a:t>
            </a:r>
            <a:endParaRPr lang="sk-SK" dirty="0"/>
          </a:p>
        </p:txBody>
      </p:sp>
      <p:sp>
        <p:nvSpPr>
          <p:cNvPr id="3" name="Zástupný objekt obsahu 2"/>
          <p:cNvSpPr>
            <a:spLocks noGrp="1"/>
          </p:cNvSpPr>
          <p:nvPr>
            <p:ph sz="half" idx="1"/>
          </p:nvPr>
        </p:nvSpPr>
        <p:spPr>
          <a:xfrm>
            <a:off x="1293813" y="685800"/>
            <a:ext cx="5029200" cy="4191000"/>
          </a:xfrm>
        </p:spPr>
        <p:txBody>
          <a:bodyPr rtlCol="0"/>
          <a:lstStyle>
            <a:lvl1pPr rtl="0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4" name="Zástupný objekt obsahu 3"/>
          <p:cNvSpPr>
            <a:spLocks noGrp="1"/>
          </p:cNvSpPr>
          <p:nvPr>
            <p:ph sz="half" idx="2"/>
          </p:nvPr>
        </p:nvSpPr>
        <p:spPr>
          <a:xfrm>
            <a:off x="6551614" y="685800"/>
            <a:ext cx="5029199" cy="4191000"/>
          </a:xfrm>
        </p:spPr>
        <p:txBody>
          <a:bodyPr rtlCol="0"/>
          <a:lstStyle>
            <a:lvl1pPr rtl="0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5" name="Zástupný objekt dátum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4C7117-2F5E-4CA9-8431-E97D976E310C}" type="datetime1">
              <a:rPr lang="sk-SK" smtClean="0"/>
              <a:t>26. 9. 2018</a:t>
            </a:fld>
            <a:endParaRPr lang="sk-SK" dirty="0"/>
          </a:p>
        </p:txBody>
      </p:sp>
      <p:sp>
        <p:nvSpPr>
          <p:cNvPr id="6" name="Zástupný objekt pät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dirty="0"/>
              <a:t>Pridanie päty</a:t>
            </a:r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970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sk-SK"/>
              <a:t>Kliknutím upravte štýl predlohy nadpisu</a:t>
            </a:r>
            <a:endParaRPr lang="sk-SK" dirty="0"/>
          </a:p>
        </p:txBody>
      </p:sp>
      <p:sp>
        <p:nvSpPr>
          <p:cNvPr id="3" name="Zástupný objekt textu 2"/>
          <p:cNvSpPr>
            <a:spLocks noGrp="1"/>
          </p:cNvSpPr>
          <p:nvPr>
            <p:ph type="body" idx="1"/>
          </p:nvPr>
        </p:nvSpPr>
        <p:spPr>
          <a:xfrm>
            <a:off x="1293664" y="685800"/>
            <a:ext cx="5029200" cy="990600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obsahu 3"/>
          <p:cNvSpPr>
            <a:spLocks noGrp="1"/>
          </p:cNvSpPr>
          <p:nvPr>
            <p:ph sz="half" idx="2"/>
          </p:nvPr>
        </p:nvSpPr>
        <p:spPr>
          <a:xfrm>
            <a:off x="1293664" y="1676400"/>
            <a:ext cx="5029200" cy="3200400"/>
          </a:xfrm>
        </p:spPr>
        <p:txBody>
          <a:bodyPr rtlCol="0"/>
          <a:lstStyle>
            <a:lvl1pPr rt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5" name="Zástupný objekt textu 4"/>
          <p:cNvSpPr>
            <a:spLocks noGrp="1"/>
          </p:cNvSpPr>
          <p:nvPr>
            <p:ph type="body" sz="quarter" idx="3"/>
          </p:nvPr>
        </p:nvSpPr>
        <p:spPr>
          <a:xfrm>
            <a:off x="6551613" y="685800"/>
            <a:ext cx="5029200" cy="990600"/>
          </a:xfrm>
        </p:spPr>
        <p:txBody>
          <a:bodyPr rtlCol="0" anchor="ctr">
            <a:normAutofit/>
          </a:bodyPr>
          <a:lstStyle>
            <a:lvl1pPr marL="0" indent="0" rtl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obsahu 5"/>
          <p:cNvSpPr>
            <a:spLocks noGrp="1"/>
          </p:cNvSpPr>
          <p:nvPr>
            <p:ph sz="quarter" idx="4"/>
          </p:nvPr>
        </p:nvSpPr>
        <p:spPr>
          <a:xfrm>
            <a:off x="6550025" y="1676400"/>
            <a:ext cx="5029200" cy="3200400"/>
          </a:xfrm>
        </p:spPr>
        <p:txBody>
          <a:bodyPr rtlCol="0"/>
          <a:lstStyle>
            <a:lvl1pPr rt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7" name="Zástupný objekt dátumu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19C624-9BED-44B4-B851-165570DFFD72}" type="datetime1">
              <a:rPr lang="sk-SK" smtClean="0"/>
              <a:t>26. 9. 2018</a:t>
            </a:fld>
            <a:endParaRPr lang="sk-SK" dirty="0"/>
          </a:p>
        </p:txBody>
      </p:sp>
      <p:sp>
        <p:nvSpPr>
          <p:cNvPr id="8" name="Zástupný objekt pät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dirty="0"/>
              <a:t>Pridanie päty</a:t>
            </a:r>
          </a:p>
        </p:txBody>
      </p:sp>
      <p:sp>
        <p:nvSpPr>
          <p:cNvPr id="9" name="Zástupný objekt čísla snímk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1309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Iba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/>
              <a:t>Kliknutím upravte štýl predlohy nadpisu</a:t>
            </a:r>
            <a:endParaRPr lang="sk-SK" dirty="0"/>
          </a:p>
        </p:txBody>
      </p:sp>
      <p:sp>
        <p:nvSpPr>
          <p:cNvPr id="3" name="Zástupný objekt dátumu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B1F0110-0CC7-4787-992B-57E1D890FD40}" type="datetime1">
              <a:rPr lang="sk-SK" smtClean="0"/>
              <a:t>26. 9. 2018</a:t>
            </a:fld>
            <a:endParaRPr lang="sk-SK" dirty="0"/>
          </a:p>
        </p:txBody>
      </p:sp>
      <p:sp>
        <p:nvSpPr>
          <p:cNvPr id="4" name="Zástupný objekt pät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dirty="0"/>
              <a:t>Pridanie päty</a:t>
            </a:r>
          </a:p>
        </p:txBody>
      </p:sp>
      <p:sp>
        <p:nvSpPr>
          <p:cNvPr id="5" name="Zástupný objekt čísla snímk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3442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dátumu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0BA50F-0628-4346-B103-A1D1D16C838D}" type="datetime1">
              <a:rPr lang="sk-SK" smtClean="0"/>
              <a:t>26. 9. 2018</a:t>
            </a:fld>
            <a:endParaRPr lang="sk-SK" dirty="0"/>
          </a:p>
        </p:txBody>
      </p:sp>
      <p:sp>
        <p:nvSpPr>
          <p:cNvPr id="3" name="Zástupný objekt pät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dirty="0"/>
              <a:t>Pridanie päty</a:t>
            </a:r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1031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 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rtlCol="0" anchor="b">
            <a:noAutofit/>
          </a:bodyPr>
          <a:lstStyle>
            <a:lvl1pPr algn="l">
              <a:defRPr sz="3600" b="0"/>
            </a:lvl1pPr>
          </a:lstStyle>
          <a:p>
            <a:pPr rtl="0"/>
            <a:r>
              <a:rPr lang="sk-SK"/>
              <a:t>Kliknutím upravte štýl predlohy nadpisu</a:t>
            </a:r>
            <a:endParaRPr lang="sk-SK" dirty="0"/>
          </a:p>
        </p:txBody>
      </p:sp>
      <p:sp>
        <p:nvSpPr>
          <p:cNvPr id="3" name="Zástupný objekt obsahu 2"/>
          <p:cNvSpPr>
            <a:spLocks noGrp="1"/>
          </p:cNvSpPr>
          <p:nvPr>
            <p:ph idx="1"/>
          </p:nvPr>
        </p:nvSpPr>
        <p:spPr>
          <a:xfrm>
            <a:off x="4875212" y="685800"/>
            <a:ext cx="6704171" cy="5486400"/>
          </a:xfrm>
        </p:spPr>
        <p:txBody>
          <a:bodyPr rtlCol="0">
            <a:normAutofit/>
          </a:bodyPr>
          <a:lstStyle>
            <a:lvl1pPr rtl="0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4" name="Zástupný objekt textu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 rtlCol="0">
            <a:normAutofit/>
          </a:bodyPr>
          <a:lstStyle>
            <a:lvl1pPr marL="0" indent="0" rtl="0">
              <a:spcBef>
                <a:spcPts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dátum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3E7CF0B-D971-49D1-9348-9DE477F91E42}" type="datetime1">
              <a:rPr lang="sk-SK" smtClean="0"/>
              <a:t>26. 9. 2018</a:t>
            </a:fld>
            <a:endParaRPr lang="sk-SK" dirty="0"/>
          </a:p>
        </p:txBody>
      </p:sp>
      <p:sp>
        <p:nvSpPr>
          <p:cNvPr id="6" name="Zástupný objekt pät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dirty="0"/>
              <a:t>Pridanie päty</a:t>
            </a:r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3472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rtlCol="0" anchor="b">
            <a:normAutofit/>
          </a:bodyPr>
          <a:lstStyle>
            <a:lvl1pPr algn="l">
              <a:defRPr sz="3600" b="0"/>
            </a:lvl1pPr>
          </a:lstStyle>
          <a:p>
            <a:pPr rtl="0"/>
            <a:r>
              <a:rPr lang="sk-SK"/>
              <a:t>Kliknutím upravte štýl predlohy nadpisu</a:t>
            </a:r>
            <a:endParaRPr lang="sk-SK" dirty="0"/>
          </a:p>
        </p:txBody>
      </p:sp>
      <p:sp>
        <p:nvSpPr>
          <p:cNvPr id="3" name="Zástupný objekt obrázka 2" descr="Prázdny zástupný objekt na pridanie obrázka. Kliknite na zástupný objekt a vyberte obrázok, ktorý chcete pridať"/>
          <p:cNvSpPr>
            <a:spLocks noGrp="1"/>
          </p:cNvSpPr>
          <p:nvPr>
            <p:ph type="pic" idx="1"/>
          </p:nvPr>
        </p:nvSpPr>
        <p:spPr>
          <a:xfrm>
            <a:off x="4875213" y="685800"/>
            <a:ext cx="6705600" cy="5486400"/>
          </a:xfrm>
          <a:ln w="63500">
            <a:solidFill>
              <a:schemeClr val="bg1"/>
            </a:solidFill>
            <a:miter lim="800000"/>
          </a:ln>
        </p:spPr>
        <p:txBody>
          <a:bodyPr rtlCol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sk-SK"/>
              <a:t>Kliknutím na ikonu pridáte obrázok</a:t>
            </a:r>
            <a:endParaRPr lang="sk-SK" dirty="0"/>
          </a:p>
        </p:txBody>
      </p:sp>
      <p:sp>
        <p:nvSpPr>
          <p:cNvPr id="4" name="Zástupný objekt textu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 rtlCol="0">
            <a:normAutofit/>
          </a:bodyPr>
          <a:lstStyle>
            <a:lvl1pPr marL="0" indent="0" rtl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dátum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1AB2817-CAB2-4337-B6BF-23B0541CF531}" type="datetime1">
              <a:rPr lang="sk-SK" smtClean="0"/>
              <a:t>26. 9. 2018</a:t>
            </a:fld>
            <a:endParaRPr lang="sk-SK" dirty="0"/>
          </a:p>
        </p:txBody>
      </p:sp>
      <p:sp>
        <p:nvSpPr>
          <p:cNvPr id="6" name="Zástupný objekt pät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dirty="0"/>
              <a:t>Pridanie päty</a:t>
            </a:r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3F31473-23EB-4724-8B59-FE6D21D89FA4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35204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nadpisu 1"/>
          <p:cNvSpPr>
            <a:spLocks noGrp="1"/>
          </p:cNvSpPr>
          <p:nvPr>
            <p:ph type="title"/>
          </p:nvPr>
        </p:nvSpPr>
        <p:spPr>
          <a:xfrm>
            <a:off x="609441" y="5105400"/>
            <a:ext cx="10971372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sk-SK" noProof="0" dirty="0"/>
              <a:t>Kliknite sem a upravte štýl predlohy nadpisov</a:t>
            </a:r>
          </a:p>
        </p:txBody>
      </p:sp>
      <p:sp>
        <p:nvSpPr>
          <p:cNvPr id="3" name="Zástupný objekt textu 2"/>
          <p:cNvSpPr>
            <a:spLocks noGrp="1"/>
          </p:cNvSpPr>
          <p:nvPr>
            <p:ph type="body" idx="1"/>
          </p:nvPr>
        </p:nvSpPr>
        <p:spPr>
          <a:xfrm>
            <a:off x="1293813" y="685800"/>
            <a:ext cx="10287000" cy="419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/>
              <a:t>Upraviť štýly predlohy textu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</p:txBody>
      </p:sp>
      <p:sp>
        <p:nvSpPr>
          <p:cNvPr id="4" name="Zástupný objekt dátumu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45083D3-8FE5-4834-A6FB-C51741B45A0F}" type="datetime1">
              <a:rPr lang="sk-SK" noProof="0" smtClean="0"/>
              <a:t>26. 9. 2018</a:t>
            </a:fld>
            <a:endParaRPr lang="sk-SK" noProof="0" dirty="0"/>
          </a:p>
        </p:txBody>
      </p:sp>
      <p:sp>
        <p:nvSpPr>
          <p:cNvPr id="5" name="Zástupný objekt päty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sk-SK" noProof="0" dirty="0"/>
              <a:t>Pridanie päty</a:t>
            </a:r>
          </a:p>
        </p:txBody>
      </p:sp>
      <p:sp>
        <p:nvSpPr>
          <p:cNvPr id="6" name="Zástupný objekt čísla snímky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A3F31473-23EB-4724-8B59-FE6D21D89FA4}" type="slidenum">
              <a:rPr lang="sk-SK" noProof="0" smtClean="0"/>
              <a:pPr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34492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5950" indent="-28575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Corbe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0744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6479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48840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328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16936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30098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12" Type="http://schemas.microsoft.com/office/2007/relationships/hdphoto" Target="../media/hdphoto3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gif"/><Relationship Id="rId9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021511" y="4624319"/>
            <a:ext cx="8332401" cy="702813"/>
          </a:xfrm>
        </p:spPr>
        <p:txBody>
          <a:bodyPr>
            <a:noAutofit/>
          </a:bodyPr>
          <a:lstStyle/>
          <a:p>
            <a:endParaRPr lang="sk-SK" sz="1999" dirty="0"/>
          </a:p>
          <a:p>
            <a:pPr algn="r"/>
            <a:r>
              <a:rPr lang="sk-SK" sz="1999" dirty="0"/>
              <a:t>Ing. Miroslav Balog, PhD. et PhD. </a:t>
            </a:r>
          </a:p>
          <a:p>
            <a:endParaRPr lang="sk-SK" sz="1952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021510" y="1882118"/>
            <a:ext cx="10713087" cy="1617195"/>
          </a:xfrm>
        </p:spPr>
        <p:txBody>
          <a:bodyPr>
            <a:normAutofit fontScale="90000"/>
          </a:bodyPr>
          <a:lstStyle/>
          <a:p>
            <a:r>
              <a:rPr lang="sk-SK" smtClean="0"/>
              <a:t/>
            </a:r>
            <a:br>
              <a:rPr lang="sk-SK" smtClean="0"/>
            </a:br>
            <a:r>
              <a:rPr lang="sk-SK" smtClean="0"/>
              <a:t/>
            </a:r>
            <a:br>
              <a:rPr lang="sk-SK" smtClean="0"/>
            </a:br>
            <a:r>
              <a:rPr lang="sk-SK" smtClean="0"/>
              <a:t>Hodnotenie </a:t>
            </a:r>
            <a:r>
              <a:rPr lang="sk-SK" dirty="0"/>
              <a:t>strategickej </a:t>
            </a:r>
            <a:r>
              <a:rPr lang="sk-SK" dirty="0" err="1"/>
              <a:t>VaV</a:t>
            </a:r>
            <a:r>
              <a:rPr lang="sk-SK" dirty="0"/>
              <a:t> infraštruktúry</a:t>
            </a:r>
            <a:br>
              <a:rPr lang="sk-SK" dirty="0"/>
            </a:br>
            <a:endParaRPr lang="hu-HU" dirty="0">
              <a:solidFill>
                <a:srgbClr val="002060"/>
              </a:solidFill>
              <a:latin typeface="Myriad 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 smtClean="0"/>
              <a:t>3.10.2018, MMR, Prague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480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dirty="0"/>
              <a:t>Hlavné zistenia: </a:t>
            </a:r>
            <a:r>
              <a:rPr lang="sk-SK" dirty="0" err="1"/>
              <a:t>VaV</a:t>
            </a:r>
            <a:r>
              <a:rPr lang="sk-SK" dirty="0"/>
              <a:t> pracovníci</a:t>
            </a:r>
          </a:p>
        </p:txBody>
      </p:sp>
      <p:pic>
        <p:nvPicPr>
          <p:cNvPr id="3" name="Obrázok 2" descr="C:\Users\user\Downloads\Miro3.png">
            <a:extLst>
              <a:ext uri="{FF2B5EF4-FFF2-40B4-BE49-F238E27FC236}">
                <a16:creationId xmlns:a16="http://schemas.microsoft.com/office/drawing/2014/main" id="{EB16E0DB-6F3D-4D83-8644-D3F03F8E766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908" y="116632"/>
            <a:ext cx="8928992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323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8726" y="5085184"/>
            <a:ext cx="10971372" cy="1066800"/>
          </a:xfrm>
        </p:spPr>
        <p:txBody>
          <a:bodyPr rtlCol="0"/>
          <a:lstStyle/>
          <a:p>
            <a:r>
              <a:rPr lang="sk-SK" dirty="0"/>
              <a:t>Hlavné zistenia: aktivity</a:t>
            </a:r>
          </a:p>
        </p:txBody>
      </p:sp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C3A91877-D252-40C2-AFB9-19FD2D52D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128461"/>
              </p:ext>
            </p:extLst>
          </p:nvPr>
        </p:nvGraphicFramePr>
        <p:xfrm>
          <a:off x="989905" y="260648"/>
          <a:ext cx="10585177" cy="50236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1844843636"/>
                    </a:ext>
                  </a:extLst>
                </a:gridCol>
                <a:gridCol w="1774242">
                  <a:extLst>
                    <a:ext uri="{9D8B030D-6E8A-4147-A177-3AD203B41FA5}">
                      <a16:colId xmlns:a16="http://schemas.microsoft.com/office/drawing/2014/main" val="90948513"/>
                    </a:ext>
                  </a:extLst>
                </a:gridCol>
                <a:gridCol w="2024877">
                  <a:extLst>
                    <a:ext uri="{9D8B030D-6E8A-4147-A177-3AD203B41FA5}">
                      <a16:colId xmlns:a16="http://schemas.microsoft.com/office/drawing/2014/main" val="1341082771"/>
                    </a:ext>
                  </a:extLst>
                </a:gridCol>
                <a:gridCol w="2024877">
                  <a:extLst>
                    <a:ext uri="{9D8B030D-6E8A-4147-A177-3AD203B41FA5}">
                      <a16:colId xmlns:a16="http://schemas.microsoft.com/office/drawing/2014/main" val="1944215970"/>
                    </a:ext>
                  </a:extLst>
                </a:gridCol>
                <a:gridCol w="2024877">
                  <a:extLst>
                    <a:ext uri="{9D8B030D-6E8A-4147-A177-3AD203B41FA5}">
                      <a16:colId xmlns:a16="http://schemas.microsoft.com/office/drawing/2014/main" val="3760107677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Park/centrum</a:t>
                      </a:r>
                    </a:p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Dôležitosť aktivít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416130"/>
                  </a:ext>
                </a:extLst>
              </a:tr>
              <a:tr h="511942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konzultácie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návštevy v podnikoch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VaV</a:t>
                      </a: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projekty s podnikmi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VaV</a:t>
                      </a: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so zakladateľom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74757986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CAMBO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malá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4553278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Park STU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malá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malá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4501812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ALLEGRO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627216"/>
                  </a:ext>
                </a:extLst>
              </a:tr>
              <a:tr h="317939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Nové materiály a TT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veľmi 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9874803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Promatech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veľmi 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veľmi 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3497534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Technicom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veľmi 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5453186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VC ZA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veľmi 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veľmi 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1624908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Park ZA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507248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AgroBioTech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malá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20518178"/>
                  </a:ext>
                </a:extLst>
              </a:tr>
              <a:tr h="296215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Imunologicky aktívne látky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5487945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BIO SAV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malá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malá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6283503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 UK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malá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malá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580224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MEDIPARK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žiadna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žiadna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žiadna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1243550"/>
                  </a:ext>
                </a:extLst>
              </a:tr>
              <a:tr h="30079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BioMed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žiadna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+mn-lt"/>
                          <a:cs typeface="Arial" panose="020B0604020202020204" pitchFamily="34" charset="0"/>
                        </a:rPr>
                        <a:t>žiadna</a:t>
                      </a:r>
                      <a:endParaRPr lang="sk-SK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malá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veľmi veľká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9587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728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8726" y="5085184"/>
            <a:ext cx="10971372" cy="1066800"/>
          </a:xfrm>
        </p:spPr>
        <p:txBody>
          <a:bodyPr rtlCol="0"/>
          <a:lstStyle/>
          <a:p>
            <a:r>
              <a:rPr lang="sk-SK" dirty="0"/>
              <a:t>Hlavné zistenia: spolupráca s podnikmi v kraji</a:t>
            </a:r>
          </a:p>
        </p:txBody>
      </p:sp>
      <p:graphicFrame>
        <p:nvGraphicFramePr>
          <p:cNvPr id="4" name="Tabuľka 3">
            <a:extLst>
              <a:ext uri="{FF2B5EF4-FFF2-40B4-BE49-F238E27FC236}">
                <a16:creationId xmlns:a16="http://schemas.microsoft.com/office/drawing/2014/main" id="{85B552E1-5203-4E52-BCB0-15AACF61EB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750497"/>
              </p:ext>
            </p:extLst>
          </p:nvPr>
        </p:nvGraphicFramePr>
        <p:xfrm>
          <a:off x="971766" y="188640"/>
          <a:ext cx="10585176" cy="5085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7618">
                  <a:extLst>
                    <a:ext uri="{9D8B030D-6E8A-4147-A177-3AD203B41FA5}">
                      <a16:colId xmlns:a16="http://schemas.microsoft.com/office/drawing/2014/main" val="4238108483"/>
                    </a:ext>
                  </a:extLst>
                </a:gridCol>
                <a:gridCol w="2483779">
                  <a:extLst>
                    <a:ext uri="{9D8B030D-6E8A-4147-A177-3AD203B41FA5}">
                      <a16:colId xmlns:a16="http://schemas.microsoft.com/office/drawing/2014/main" val="1019054531"/>
                    </a:ext>
                  </a:extLst>
                </a:gridCol>
                <a:gridCol w="2483779">
                  <a:extLst>
                    <a:ext uri="{9D8B030D-6E8A-4147-A177-3AD203B41FA5}">
                      <a16:colId xmlns:a16="http://schemas.microsoft.com/office/drawing/2014/main" val="2826559396"/>
                    </a:ext>
                  </a:extLst>
                </a:gridCol>
              </a:tblGrid>
              <a:tr h="317824">
                <a:tc rowSpan="2"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Park/centrum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spolupráca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159876"/>
                  </a:ext>
                </a:extLst>
              </a:tr>
              <a:tr h="317824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úroveň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trend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40172575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CAMBO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priemerná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 rastie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8716649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Park STU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priemerná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rastie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3111743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ALLEGRO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priemerná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rastie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7213343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Nové materiály a TT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priemerná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rastie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1554103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Promatech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priemerná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bez zmien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1963168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Technicom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priemerná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rastie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4275972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VC ZA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dobrá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rastie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0419197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Park ZA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priemerná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rastie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7828506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AgroBioTech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dobrá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rastie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2190042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Imunologicky aktívne látky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priemerná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rastie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8424021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BIO SAV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priemerná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rastie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9381933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UV UK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dobrá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bez zmien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6272730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MEDIPARK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zlá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bez zmien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8633550"/>
                  </a:ext>
                </a:extLst>
              </a:tr>
              <a:tr h="3178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 err="1">
                          <a:effectLst/>
                        </a:rPr>
                        <a:t>BioMed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</a:rPr>
                        <a:t>zlá</a:t>
                      </a:r>
                      <a:endParaRPr lang="sk-SK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rastie</a:t>
                      </a:r>
                      <a:endParaRPr lang="sk-SK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7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958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dirty="0"/>
              <a:t>Hlavné zistenia: služby</a:t>
            </a:r>
          </a:p>
        </p:txBody>
      </p:sp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E7D1BE94-5B7B-4BE3-B6F9-411B86BF02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811439"/>
              </p:ext>
            </p:extLst>
          </p:nvPr>
        </p:nvGraphicFramePr>
        <p:xfrm>
          <a:off x="1053852" y="0"/>
          <a:ext cx="10369152" cy="545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88660">
                  <a:extLst>
                    <a:ext uri="{9D8B030D-6E8A-4147-A177-3AD203B41FA5}">
                      <a16:colId xmlns:a16="http://schemas.microsoft.com/office/drawing/2014/main" val="1969318414"/>
                    </a:ext>
                  </a:extLst>
                </a:gridCol>
                <a:gridCol w="1996456">
                  <a:extLst>
                    <a:ext uri="{9D8B030D-6E8A-4147-A177-3AD203B41FA5}">
                      <a16:colId xmlns:a16="http://schemas.microsoft.com/office/drawing/2014/main" val="2086979105"/>
                    </a:ext>
                  </a:extLst>
                </a:gridCol>
                <a:gridCol w="1984036">
                  <a:extLst>
                    <a:ext uri="{9D8B030D-6E8A-4147-A177-3AD203B41FA5}">
                      <a16:colId xmlns:a16="http://schemas.microsoft.com/office/drawing/2014/main" val="4051523444"/>
                    </a:ext>
                  </a:extLst>
                </a:gridCol>
              </a:tblGrid>
              <a:tr h="22572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Služba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% VTP EÚ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% VTP v SR (plán)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84645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Prenájom miestností na prevádzku podniku (laboratória/</a:t>
                      </a:r>
                      <a:r>
                        <a:rPr lang="sk-SK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lab</a:t>
                      </a: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. </a:t>
                      </a:r>
                      <a:r>
                        <a:rPr lang="sk-SK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zar</a:t>
                      </a: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.)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58,1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50,0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33763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Poskytnutie konferenčných miestností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91,9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71,0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907588"/>
                  </a:ext>
                </a:extLst>
              </a:tr>
              <a:tr h="76835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Poskytnutie zasadačky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93,5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78,5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8967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Plánovanie a organizovanie eventov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59,7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71,4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0154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Marketing a reklama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56,4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50,0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37197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Reštaurácia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62,9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21,0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04439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Športové zariadenia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40,3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28,5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25889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Škôlka pre zamestnane ženy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27,4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7,0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44128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Právne, účtovné a ekonomické služby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62,9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50,0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50388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Podnikateľské poradenstvo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79,0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43,0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36982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Poskytnutie / sprostredkovanie fondov rizikového kapitálu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77,4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21,4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36060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Poradenstvo pre práva duševného vlastníctva, patentový zástupca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66,1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57,0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16453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Poradenstvo v oblasti riadenia firmy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41,9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42,8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45785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Sieťovanie, hľadanie partnerov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83,9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71,4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12787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Tréning a kurzy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61,3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7950" marR="14732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70865" algn="l"/>
                        </a:tabLs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64,2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96054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48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dirty="0"/>
              <a:t>Hlavné zistenia: medzinárodná spolupráca</a:t>
            </a:r>
          </a:p>
        </p:txBody>
      </p:sp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3751C5F5-A72A-4A78-B156-1B02F25FE6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738497"/>
              </p:ext>
            </p:extLst>
          </p:nvPr>
        </p:nvGraphicFramePr>
        <p:xfrm>
          <a:off x="1269876" y="188640"/>
          <a:ext cx="10081118" cy="50405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8837">
                  <a:extLst>
                    <a:ext uri="{9D8B030D-6E8A-4147-A177-3AD203B41FA5}">
                      <a16:colId xmlns:a16="http://schemas.microsoft.com/office/drawing/2014/main" val="2387155954"/>
                    </a:ext>
                  </a:extLst>
                </a:gridCol>
                <a:gridCol w="3494084">
                  <a:extLst>
                    <a:ext uri="{9D8B030D-6E8A-4147-A177-3AD203B41FA5}">
                      <a16:colId xmlns:a16="http://schemas.microsoft.com/office/drawing/2014/main" val="3369974815"/>
                    </a:ext>
                  </a:extLst>
                </a:gridCol>
                <a:gridCol w="3131735">
                  <a:extLst>
                    <a:ext uri="{9D8B030D-6E8A-4147-A177-3AD203B41FA5}">
                      <a16:colId xmlns:a16="http://schemas.microsoft.com/office/drawing/2014/main" val="3712583055"/>
                    </a:ext>
                  </a:extLst>
                </a:gridCol>
                <a:gridCol w="126462">
                  <a:extLst>
                    <a:ext uri="{9D8B030D-6E8A-4147-A177-3AD203B41FA5}">
                      <a16:colId xmlns:a16="http://schemas.microsoft.com/office/drawing/2014/main" val="3803272587"/>
                    </a:ext>
                  </a:extLst>
                </a:gridCol>
              </a:tblGrid>
              <a:tr h="296503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Park/centrum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</a:rPr>
                        <a:t>Medzinárodná spolupráca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206774"/>
                  </a:ext>
                </a:extLst>
              </a:tr>
              <a:tr h="593008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Užitočnosť spolupráce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Spolupráca s </a:t>
                      </a: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VaV</a:t>
                      </a: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organizáciami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45920505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CAMBO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zriedka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98124554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Park STU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vždy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51701927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ALLEGRO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zriedka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13068628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Nové materiály a TT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zriedka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89422408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Promatech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vždy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1869558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Technicom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často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26571471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VC ZA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veľmi veľká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vždy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11201611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Park ZA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zriedka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1733927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AgroBioTech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veľmi veľká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často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14145771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Imunologicky aktívne látky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zriedka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11336617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BIO SAV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veľmi veľká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vždy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45142668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UV UK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často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02725974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MEDIPARK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vždy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  <a:latin typeface="+mn-lt"/>
                        </a:rPr>
                        <a:t> </a:t>
                      </a:r>
                      <a:endParaRPr lang="sk-SK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16917690"/>
                  </a:ext>
                </a:extLst>
              </a:tr>
              <a:tr h="29650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BioMed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veľká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vždy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  <a:latin typeface="+mn-lt"/>
                        </a:rPr>
                        <a:t> </a:t>
                      </a:r>
                      <a:endParaRPr lang="sk-SK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58183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193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20000"/>
                <a:lumOff val="80000"/>
              </a:schemeClr>
            </a:gs>
            <a:gs pos="48000">
              <a:schemeClr val="bg2">
                <a:lumMod val="40000"/>
                <a:lumOff val="60000"/>
              </a:schemeClr>
            </a:gs>
            <a:gs pos="100000">
              <a:schemeClr val="bg2"/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dirty="0"/>
              <a:t>Hlavné zistenia: publikačná výkonnosť</a:t>
            </a:r>
          </a:p>
        </p:txBody>
      </p:sp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34E1135C-DF95-4BE9-9073-2F23F0440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952727"/>
              </p:ext>
            </p:extLst>
          </p:nvPr>
        </p:nvGraphicFramePr>
        <p:xfrm>
          <a:off x="1125860" y="188640"/>
          <a:ext cx="10153128" cy="50801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56070">
                  <a:extLst>
                    <a:ext uri="{9D8B030D-6E8A-4147-A177-3AD203B41FA5}">
                      <a16:colId xmlns:a16="http://schemas.microsoft.com/office/drawing/2014/main" val="848747889"/>
                    </a:ext>
                  </a:extLst>
                </a:gridCol>
                <a:gridCol w="1097058">
                  <a:extLst>
                    <a:ext uri="{9D8B030D-6E8A-4147-A177-3AD203B41FA5}">
                      <a16:colId xmlns:a16="http://schemas.microsoft.com/office/drawing/2014/main" val="109129355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Projekt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WOS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44308393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VC „</a:t>
                      </a: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AgroBioTech</a:t>
                      </a: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“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153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29428745"/>
                  </a:ext>
                </a:extLst>
              </a:tr>
              <a:tr h="475876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TECHNICOM pre inovačné aplikácie s podporou znalostných technológií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143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84953416"/>
                  </a:ext>
                </a:extLst>
              </a:tr>
              <a:tr h="24068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STU Bratislava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116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22692932"/>
                  </a:ext>
                </a:extLst>
              </a:tr>
              <a:tr h="29155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Martinské centrum pre biomedicínu (</a:t>
                      </a: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BioMed</a:t>
                      </a: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Martin)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111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16337837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VC Žilinskej univerzity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80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803426086"/>
                  </a:ext>
                </a:extLst>
              </a:tr>
              <a:tr h="33538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Univerzity Komenského v Bratislave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79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940924110"/>
                  </a:ext>
                </a:extLst>
              </a:tr>
              <a:tr h="3107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„CAMPUS MTF STU “ – CAMBO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37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843650453"/>
                  </a:ext>
                </a:extLst>
              </a:tr>
              <a:tr h="362006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Medicínsky univerzitný vedecký park v Košiciach (</a:t>
                      </a: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MediPark</a:t>
                      </a: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, Košice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35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5555661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Žilinskej univerzity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31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14442084"/>
                  </a:ext>
                </a:extLst>
              </a:tr>
              <a:tr h="36397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VC </a:t>
                      </a: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progresív</a:t>
                      </a: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. materiálov a technológií pre súčasné a budúce aplikácie „PROMATECH“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27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437566979"/>
                  </a:ext>
                </a:extLst>
              </a:tr>
              <a:tr h="24068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pre biomedicínu Bratislava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12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661893031"/>
                  </a:ext>
                </a:extLst>
              </a:tr>
              <a:tr h="295486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Centrum aplikovaného výskumu nových materiálov a transferu technológií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91610015"/>
                  </a:ext>
                </a:extLst>
              </a:tr>
              <a:tr h="24068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VC ALLEGRO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8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382744716"/>
                  </a:ext>
                </a:extLst>
              </a:tr>
              <a:tr h="24068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Centrum výskumu a vývoja imunologicky aktívnych látok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3039223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27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25860" y="5445224"/>
            <a:ext cx="10153128" cy="1066800"/>
          </a:xfrm>
        </p:spPr>
        <p:txBody>
          <a:bodyPr rtlCol="0">
            <a:normAutofit/>
          </a:bodyPr>
          <a:lstStyle/>
          <a:p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Biomedicínskeho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centra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S</a:t>
            </a:r>
            <a:r>
              <a:rPr lang="sk-SK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AV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bolo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publikovaných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väčšie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množstvo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výstupov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a 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to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v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rokoch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2016 a 2017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spolu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530 </a:t>
            </a:r>
            <a:r>
              <a:rPr lang="de-DE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publikácií</a:t>
            </a:r>
            <a:r>
              <a:rPr lang="de-DE" sz="20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vo</a:t>
            </a:r>
            <a:r>
              <a:rPr lang="de-DE" sz="20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WOS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, z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toho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41,7% (221) je v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časopisoch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zaradených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do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prvého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kvadarantu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Q1 (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t.j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.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časopisy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patriace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medzi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25%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najkvalitnejších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v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danej</a:t>
            </a:r>
            <a:r>
              <a:rPr lang="de-DE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oblast</a:t>
            </a:r>
            <a:r>
              <a:rPr lang="sk-SK" sz="2000" dirty="0">
                <a:solidFill>
                  <a:schemeClr val="accent2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i.</a:t>
            </a:r>
            <a:endParaRPr lang="sk-SK" sz="2000" dirty="0">
              <a:solidFill>
                <a:srgbClr val="000000"/>
              </a:solidFill>
              <a:latin typeface="+mn-lt"/>
            </a:endParaRPr>
          </a:p>
        </p:txBody>
      </p:sp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34E1135C-DF95-4BE9-9073-2F23F0440C8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25860" y="188640"/>
          <a:ext cx="10153128" cy="50801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56070">
                  <a:extLst>
                    <a:ext uri="{9D8B030D-6E8A-4147-A177-3AD203B41FA5}">
                      <a16:colId xmlns:a16="http://schemas.microsoft.com/office/drawing/2014/main" val="848747889"/>
                    </a:ext>
                  </a:extLst>
                </a:gridCol>
                <a:gridCol w="1097058">
                  <a:extLst>
                    <a:ext uri="{9D8B030D-6E8A-4147-A177-3AD203B41FA5}">
                      <a16:colId xmlns:a16="http://schemas.microsoft.com/office/drawing/2014/main" val="109129355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Projekt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WOS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44308393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VC „</a:t>
                      </a: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AgroBioTech</a:t>
                      </a: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“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153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29428745"/>
                  </a:ext>
                </a:extLst>
              </a:tr>
              <a:tr h="475876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TECHNICOM pre inovačné aplikácie s podporou znalostných technológií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143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84953416"/>
                  </a:ext>
                </a:extLst>
              </a:tr>
              <a:tr h="24068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STU Bratislava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116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22692932"/>
                  </a:ext>
                </a:extLst>
              </a:tr>
              <a:tr h="29155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Martinské centrum pre biomedicínu (</a:t>
                      </a: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BioMed</a:t>
                      </a: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Martin)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111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16337837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VC Žilinskej univerzity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80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803426086"/>
                  </a:ext>
                </a:extLst>
              </a:tr>
              <a:tr h="33538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Univerzity Komenského v Bratislave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79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940924110"/>
                  </a:ext>
                </a:extLst>
              </a:tr>
              <a:tr h="310724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„CAMPUS MTF STU “ – CAMBO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  <a:latin typeface="+mn-lt"/>
                          <a:cs typeface="Arial" panose="020B0604020202020204" pitchFamily="34" charset="0"/>
                        </a:rPr>
                        <a:t>37</a:t>
                      </a:r>
                      <a:endParaRPr lang="sk-SK" sz="18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843650453"/>
                  </a:ext>
                </a:extLst>
              </a:tr>
              <a:tr h="362006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Medicínsky univerzitný vedecký park v Košiciach (</a:t>
                      </a: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MediPark</a:t>
                      </a: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, Košice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35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5555661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Žilinskej univerzity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31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14442084"/>
                  </a:ext>
                </a:extLst>
              </a:tr>
              <a:tr h="36397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VC </a:t>
                      </a:r>
                      <a:r>
                        <a:rPr lang="sk-SK" sz="18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progresív</a:t>
                      </a: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. materiálov a technológií pre súčasné a budúce aplikácie „PROMATECH“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27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437566979"/>
                  </a:ext>
                </a:extLst>
              </a:tr>
              <a:tr h="24068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UVP pre biomedicínu Bratislava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12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661893031"/>
                  </a:ext>
                </a:extLst>
              </a:tr>
              <a:tr h="295486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Centrum aplikovaného výskumu nových materiálov a transferu technológií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10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91610015"/>
                  </a:ext>
                </a:extLst>
              </a:tr>
              <a:tr h="24068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VC ALLEGRO 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8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382744716"/>
                  </a:ext>
                </a:extLst>
              </a:tr>
              <a:tr h="240682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Centrum výskumu a vývoja imunologicky aktívnych látok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sk-SK" sz="18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3039223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1357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dirty="0"/>
              <a:t>Hlavné zistenia: príspevok k ekonomickému rozvoju</a:t>
            </a:r>
          </a:p>
        </p:txBody>
      </p:sp>
      <p:graphicFrame>
        <p:nvGraphicFramePr>
          <p:cNvPr id="4" name="Tabuľka 3">
            <a:extLst>
              <a:ext uri="{FF2B5EF4-FFF2-40B4-BE49-F238E27FC236}">
                <a16:creationId xmlns:a16="http://schemas.microsoft.com/office/drawing/2014/main" id="{70E3F80C-9F89-4B23-AA28-8C4779B3D7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902895"/>
              </p:ext>
            </p:extLst>
          </p:nvPr>
        </p:nvGraphicFramePr>
        <p:xfrm>
          <a:off x="837828" y="404664"/>
          <a:ext cx="10287000" cy="36724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67981">
                  <a:extLst>
                    <a:ext uri="{9D8B030D-6E8A-4147-A177-3AD203B41FA5}">
                      <a16:colId xmlns:a16="http://schemas.microsoft.com/office/drawing/2014/main" val="929610622"/>
                    </a:ext>
                  </a:extLst>
                </a:gridCol>
                <a:gridCol w="1592428">
                  <a:extLst>
                    <a:ext uri="{9D8B030D-6E8A-4147-A177-3AD203B41FA5}">
                      <a16:colId xmlns:a16="http://schemas.microsoft.com/office/drawing/2014/main" val="2995867029"/>
                    </a:ext>
                  </a:extLst>
                </a:gridCol>
                <a:gridCol w="1526591">
                  <a:extLst>
                    <a:ext uri="{9D8B030D-6E8A-4147-A177-3AD203B41FA5}">
                      <a16:colId xmlns:a16="http://schemas.microsoft.com/office/drawing/2014/main" val="750456558"/>
                    </a:ext>
                  </a:extLst>
                </a:gridCol>
              </a:tblGrid>
              <a:tr h="334417">
                <a:tc rowSpan="2"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Príspevok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Význam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0837903"/>
                  </a:ext>
                </a:extLst>
              </a:tr>
              <a:tr h="328243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v súčasnosti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o 5 rokov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1639993"/>
                  </a:ext>
                </a:extLst>
              </a:tr>
              <a:tr h="33441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Tvorba pracovných miest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2,8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2,6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3002214"/>
                  </a:ext>
                </a:extLst>
              </a:tr>
              <a:tr h="33441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Tvorba pracovných miest s vysokou pridanou hodnotou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4,1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4,2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92542"/>
                  </a:ext>
                </a:extLst>
              </a:tr>
              <a:tr h="33441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Diverzifikácia aktivít miestnej / krajskej ekonomiky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1,3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1,6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712647"/>
                  </a:ext>
                </a:extLst>
              </a:tr>
              <a:tr h="33441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TT z prostredia univerzít/SAV do prostredia podnikov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3,8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4,1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7507526"/>
                  </a:ext>
                </a:extLst>
              </a:tr>
              <a:tr h="33441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Priame investície technologických spoločností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2,3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3,0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1171388"/>
                  </a:ext>
                </a:extLst>
              </a:tr>
              <a:tr h="33441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Vznik nových technologických podnikov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2,3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3,3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7998862"/>
                  </a:ext>
                </a:extLst>
              </a:tr>
              <a:tr h="33441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Viditeľné centrum pre technológie a inovácie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4,0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3,8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0689890"/>
                  </a:ext>
                </a:extLst>
              </a:tr>
              <a:tr h="33441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Špecializov. budovy a zariadenia pre technologické podniky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3,3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3,2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290566"/>
                  </a:ext>
                </a:extLst>
              </a:tr>
              <a:tr h="334417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>
                          <a:effectLst/>
                        </a:rPr>
                        <a:t>Excelentné pracovné prostredie pre vysoko kvalitných zamestn.</a:t>
                      </a:r>
                      <a:endParaRPr lang="sk-SK" sz="1800" b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4,4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</a:rPr>
                        <a:t>4,1</a:t>
                      </a:r>
                      <a:endParaRPr lang="sk-SK" sz="1800" b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8883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82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dirty="0"/>
              <a:t>Hlavné zistenia: finančná udržateľnosť</a:t>
            </a:r>
          </a:p>
        </p:txBody>
      </p:sp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49B02AC8-F3F5-44E5-8F35-E0946D440A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45638"/>
              </p:ext>
            </p:extLst>
          </p:nvPr>
        </p:nvGraphicFramePr>
        <p:xfrm>
          <a:off x="1161864" y="225260"/>
          <a:ext cx="9865096" cy="4846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00659">
                  <a:extLst>
                    <a:ext uri="{9D8B030D-6E8A-4147-A177-3AD203B41FA5}">
                      <a16:colId xmlns:a16="http://schemas.microsoft.com/office/drawing/2014/main" val="233151581"/>
                    </a:ext>
                  </a:extLst>
                </a:gridCol>
                <a:gridCol w="2885531">
                  <a:extLst>
                    <a:ext uri="{9D8B030D-6E8A-4147-A177-3AD203B41FA5}">
                      <a16:colId xmlns:a16="http://schemas.microsoft.com/office/drawing/2014/main" val="4238117059"/>
                    </a:ext>
                  </a:extLst>
                </a:gridCol>
                <a:gridCol w="3578906">
                  <a:extLst>
                    <a:ext uri="{9D8B030D-6E8A-4147-A177-3AD203B41FA5}">
                      <a16:colId xmlns:a16="http://schemas.microsoft.com/office/drawing/2014/main" val="383985064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Park/centrum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Vnímanie finančnej udržateľnosti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767474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+ 2 roky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+ 5 rokov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8134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CAMBO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9098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Park STU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4714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ALLEGRO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59811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Nové materiály a TT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610192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Promatech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1165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Technicom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85754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VC ZA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zlá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23948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Park ZA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058565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AgroBioTech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132370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Imunologicky aktívne látky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82226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BIO SAV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zlá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zlá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414649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UV UK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dobrá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dobrá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24665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MEDIPARK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dobrá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dobrá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757708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BioMed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priemerná</a:t>
                      </a:r>
                      <a:endParaRPr lang="sk-SK" sz="18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1668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811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dirty="0"/>
              <a:t>Špecializácia</a:t>
            </a:r>
          </a:p>
        </p:txBody>
      </p:sp>
      <p:sp>
        <p:nvSpPr>
          <p:cNvPr id="3" name="Zástupný objekt textu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9543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05780" y="685801"/>
            <a:ext cx="4392488" cy="4724399"/>
          </a:xfrm>
        </p:spPr>
        <p:txBody>
          <a:bodyPr rtlCol="0"/>
          <a:lstStyle/>
          <a:p>
            <a:pPr rtl="0">
              <a:spcBef>
                <a:spcPts val="600"/>
              </a:spcBef>
              <a:spcAft>
                <a:spcPts val="600"/>
              </a:spcAft>
            </a:pPr>
            <a:r>
              <a:rPr lang="sk-SK" dirty="0"/>
              <a:t>Hodnotenie strategickej </a:t>
            </a:r>
            <a:r>
              <a:rPr lang="sk-SK" dirty="0" err="1"/>
              <a:t>VaV</a:t>
            </a:r>
            <a:r>
              <a:rPr lang="sk-SK" dirty="0"/>
              <a:t> infraštruktúry</a:t>
            </a:r>
            <a:br>
              <a:rPr lang="sk-SK" dirty="0"/>
            </a:b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05780" y="5410199"/>
            <a:ext cx="4694312" cy="762000"/>
          </a:xfrm>
        </p:spPr>
        <p:txBody>
          <a:bodyPr rtlCol="0">
            <a:normAutofit/>
          </a:bodyPr>
          <a:lstStyle/>
          <a:p>
            <a:pPr rtl="0"/>
            <a:r>
              <a:rPr lang="sk-SK" dirty="0"/>
              <a:t>Ing. Miroslav Balog, PhD. et PhD. </a:t>
            </a:r>
          </a:p>
        </p:txBody>
      </p:sp>
    </p:spTree>
    <p:extLst>
      <p:ext uri="{BB962C8B-B14F-4D97-AF65-F5344CB8AC3E}">
        <p14:creationId xmlns:p14="http://schemas.microsoft.com/office/powerpoint/2010/main" val="34408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dirty="0"/>
              <a:t>Poznatkami k prosperite - Stratégia výskumu a inovácií pre inteligentnú špecializáciu Slovenskej republiky </a:t>
            </a:r>
          </a:p>
        </p:txBody>
      </p:sp>
      <p:graphicFrame>
        <p:nvGraphicFramePr>
          <p:cNvPr id="4" name="Zástupný objekt obsahu 3" descr="Zvislý zoznam s odrážkami zobrazujúci 3 pod sebou usporiadané skupiny s odrážkami pod jednotlivými skupinami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618400" y="50167"/>
          <a:ext cx="532859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Voľný tvar: obrazec 8" title="Group A heading">
            <a:extLst>
              <a:ext uri="{FF2B5EF4-FFF2-40B4-BE49-F238E27FC236}">
                <a16:creationId xmlns:a16="http://schemas.microsoft.com/office/drawing/2014/main" id="{6A0E0B6D-AB64-407C-AB2A-64C5E745569C}"/>
              </a:ext>
            </a:extLst>
          </p:cNvPr>
          <p:cNvSpPr/>
          <p:nvPr/>
        </p:nvSpPr>
        <p:spPr>
          <a:xfrm>
            <a:off x="5719772" y="116632"/>
            <a:ext cx="5769589" cy="583048"/>
          </a:xfrm>
          <a:custGeom>
            <a:avLst/>
            <a:gdLst>
              <a:gd name="connsiteX0" fmla="*/ 0 w 5834191"/>
              <a:gd name="connsiteY0" fmla="*/ 104381 h 626275"/>
              <a:gd name="connsiteX1" fmla="*/ 104381 w 5834191"/>
              <a:gd name="connsiteY1" fmla="*/ 0 h 626275"/>
              <a:gd name="connsiteX2" fmla="*/ 5729810 w 5834191"/>
              <a:gd name="connsiteY2" fmla="*/ 0 h 626275"/>
              <a:gd name="connsiteX3" fmla="*/ 5834191 w 5834191"/>
              <a:gd name="connsiteY3" fmla="*/ 104381 h 626275"/>
              <a:gd name="connsiteX4" fmla="*/ 5834191 w 5834191"/>
              <a:gd name="connsiteY4" fmla="*/ 521894 h 626275"/>
              <a:gd name="connsiteX5" fmla="*/ 5729810 w 5834191"/>
              <a:gd name="connsiteY5" fmla="*/ 626275 h 626275"/>
              <a:gd name="connsiteX6" fmla="*/ 104381 w 5834191"/>
              <a:gd name="connsiteY6" fmla="*/ 626275 h 626275"/>
              <a:gd name="connsiteX7" fmla="*/ 0 w 5834191"/>
              <a:gd name="connsiteY7" fmla="*/ 521894 h 626275"/>
              <a:gd name="connsiteX8" fmla="*/ 0 w 5834191"/>
              <a:gd name="connsiteY8" fmla="*/ 104381 h 62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34191" h="626275">
                <a:moveTo>
                  <a:pt x="0" y="104381"/>
                </a:moveTo>
                <a:cubicBezTo>
                  <a:pt x="0" y="46733"/>
                  <a:pt x="46733" y="0"/>
                  <a:pt x="104381" y="0"/>
                </a:cubicBezTo>
                <a:lnTo>
                  <a:pt x="5729810" y="0"/>
                </a:lnTo>
                <a:cubicBezTo>
                  <a:pt x="5787458" y="0"/>
                  <a:pt x="5834191" y="46733"/>
                  <a:pt x="5834191" y="104381"/>
                </a:cubicBezTo>
                <a:lnTo>
                  <a:pt x="5834191" y="521894"/>
                </a:lnTo>
                <a:cubicBezTo>
                  <a:pt x="5834191" y="579542"/>
                  <a:pt x="5787458" y="626275"/>
                  <a:pt x="5729810" y="626275"/>
                </a:cubicBezTo>
                <a:lnTo>
                  <a:pt x="104381" y="626275"/>
                </a:lnTo>
                <a:cubicBezTo>
                  <a:pt x="46733" y="626275"/>
                  <a:pt x="0" y="579542"/>
                  <a:pt x="0" y="521894"/>
                </a:cubicBezTo>
                <a:lnTo>
                  <a:pt x="0" y="10438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0602" tIns="270602" rIns="270602" bIns="270602" numCol="1" spcCol="1270" rtlCol="0" anchor="ctr" anchorCtr="0">
            <a:noAutofit/>
          </a:bodyPr>
          <a:lstStyle/>
          <a:p>
            <a:pPr marL="0" lvl="0" indent="0" algn="l" defTabSz="2800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sk" sz="6300" kern="1200" dirty="0"/>
          </a:p>
        </p:txBody>
      </p:sp>
      <p:sp>
        <p:nvSpPr>
          <p:cNvPr id="10" name="Voľný tvar: obrazec 9" title="Group A tasks">
            <a:extLst>
              <a:ext uri="{FF2B5EF4-FFF2-40B4-BE49-F238E27FC236}">
                <a16:creationId xmlns:a16="http://schemas.microsoft.com/office/drawing/2014/main" id="{1F6AF53D-38F7-432B-AA34-8AD9A453C3E5}"/>
              </a:ext>
            </a:extLst>
          </p:cNvPr>
          <p:cNvSpPr/>
          <p:nvPr/>
        </p:nvSpPr>
        <p:spPr>
          <a:xfrm>
            <a:off x="5948852" y="714353"/>
            <a:ext cx="5834191" cy="1043280"/>
          </a:xfrm>
          <a:custGeom>
            <a:avLst/>
            <a:gdLst>
              <a:gd name="connsiteX0" fmla="*/ 0 w 5834191"/>
              <a:gd name="connsiteY0" fmla="*/ 0 h 1043280"/>
              <a:gd name="connsiteX1" fmla="*/ 5834191 w 5834191"/>
              <a:gd name="connsiteY1" fmla="*/ 0 h 1043280"/>
              <a:gd name="connsiteX2" fmla="*/ 5834191 w 5834191"/>
              <a:gd name="connsiteY2" fmla="*/ 1043280 h 1043280"/>
              <a:gd name="connsiteX3" fmla="*/ 0 w 5834191"/>
              <a:gd name="connsiteY3" fmla="*/ 1043280 h 1043280"/>
              <a:gd name="connsiteX4" fmla="*/ 0 w 5834191"/>
              <a:gd name="connsiteY4" fmla="*/ 0 h 104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4191" h="1043280">
                <a:moveTo>
                  <a:pt x="0" y="0"/>
                </a:moveTo>
                <a:lnTo>
                  <a:pt x="5834191" y="0"/>
                </a:lnTo>
                <a:lnTo>
                  <a:pt x="5834191" y="1043280"/>
                </a:lnTo>
                <a:lnTo>
                  <a:pt x="0" y="10432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5236" tIns="24130" rIns="135128" bIns="24130" numCol="1" spcCol="1270" rtlCol="0" anchor="t" anchorCtr="0">
            <a:noAutofit/>
          </a:bodyPr>
          <a:lstStyle/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sk-SK" sz="1900" kern="1200" dirty="0"/>
              <a:t>Informačné a komunikačné produkty a služby</a:t>
            </a:r>
            <a:endParaRPr lang="sk" sz="1900" kern="1200" dirty="0"/>
          </a:p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pl-PL" sz="1900" kern="1200" dirty="0"/>
              <a:t>Výroba a spracovanie železa a ocele</a:t>
            </a:r>
            <a:endParaRPr lang="sk" sz="1900" kern="1200" dirty="0"/>
          </a:p>
        </p:txBody>
      </p:sp>
      <p:sp>
        <p:nvSpPr>
          <p:cNvPr id="11" name="Voľný tvar: obrazec 10" title="Group B heading">
            <a:extLst>
              <a:ext uri="{FF2B5EF4-FFF2-40B4-BE49-F238E27FC236}">
                <a16:creationId xmlns:a16="http://schemas.microsoft.com/office/drawing/2014/main" id="{98D8EFC9-1ED1-471B-AE80-1684D707E1EE}"/>
              </a:ext>
            </a:extLst>
          </p:cNvPr>
          <p:cNvSpPr/>
          <p:nvPr/>
        </p:nvSpPr>
        <p:spPr>
          <a:xfrm>
            <a:off x="5446340" y="1355675"/>
            <a:ext cx="6043021" cy="583048"/>
          </a:xfrm>
          <a:custGeom>
            <a:avLst/>
            <a:gdLst>
              <a:gd name="connsiteX0" fmla="*/ 0 w 5834191"/>
              <a:gd name="connsiteY0" fmla="*/ 121075 h 726438"/>
              <a:gd name="connsiteX1" fmla="*/ 121075 w 5834191"/>
              <a:gd name="connsiteY1" fmla="*/ 0 h 726438"/>
              <a:gd name="connsiteX2" fmla="*/ 5713116 w 5834191"/>
              <a:gd name="connsiteY2" fmla="*/ 0 h 726438"/>
              <a:gd name="connsiteX3" fmla="*/ 5834191 w 5834191"/>
              <a:gd name="connsiteY3" fmla="*/ 121075 h 726438"/>
              <a:gd name="connsiteX4" fmla="*/ 5834191 w 5834191"/>
              <a:gd name="connsiteY4" fmla="*/ 605363 h 726438"/>
              <a:gd name="connsiteX5" fmla="*/ 5713116 w 5834191"/>
              <a:gd name="connsiteY5" fmla="*/ 726438 h 726438"/>
              <a:gd name="connsiteX6" fmla="*/ 121075 w 5834191"/>
              <a:gd name="connsiteY6" fmla="*/ 726438 h 726438"/>
              <a:gd name="connsiteX7" fmla="*/ 0 w 5834191"/>
              <a:gd name="connsiteY7" fmla="*/ 605363 h 726438"/>
              <a:gd name="connsiteX8" fmla="*/ 0 w 5834191"/>
              <a:gd name="connsiteY8" fmla="*/ 121075 h 726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34191" h="726438">
                <a:moveTo>
                  <a:pt x="0" y="121075"/>
                </a:moveTo>
                <a:cubicBezTo>
                  <a:pt x="0" y="54207"/>
                  <a:pt x="54207" y="0"/>
                  <a:pt x="121075" y="0"/>
                </a:cubicBezTo>
                <a:lnTo>
                  <a:pt x="5713116" y="0"/>
                </a:lnTo>
                <a:cubicBezTo>
                  <a:pt x="5779984" y="0"/>
                  <a:pt x="5834191" y="54207"/>
                  <a:pt x="5834191" y="121075"/>
                </a:cubicBezTo>
                <a:lnTo>
                  <a:pt x="5834191" y="605363"/>
                </a:lnTo>
                <a:cubicBezTo>
                  <a:pt x="5834191" y="672231"/>
                  <a:pt x="5779984" y="726438"/>
                  <a:pt x="5713116" y="726438"/>
                </a:cubicBezTo>
                <a:lnTo>
                  <a:pt x="121075" y="726438"/>
                </a:lnTo>
                <a:cubicBezTo>
                  <a:pt x="54207" y="726438"/>
                  <a:pt x="0" y="672231"/>
                  <a:pt x="0" y="605363"/>
                </a:cubicBezTo>
                <a:lnTo>
                  <a:pt x="0" y="12107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5492" tIns="275492" rIns="275492" bIns="275492" numCol="1" spcCol="1270" rtlCol="0" anchor="ctr" anchorCtr="0">
            <a:noAutofit/>
          </a:bodyPr>
          <a:lstStyle/>
          <a:p>
            <a:pPr marL="0" lvl="0" indent="0" algn="l" defTabSz="2800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sk" sz="6300" kern="1200" dirty="0"/>
          </a:p>
        </p:txBody>
      </p:sp>
      <p:sp>
        <p:nvSpPr>
          <p:cNvPr id="12" name="Voľný tvar: obrazec 11" title="Group B tasks">
            <a:extLst>
              <a:ext uri="{FF2B5EF4-FFF2-40B4-BE49-F238E27FC236}">
                <a16:creationId xmlns:a16="http://schemas.microsoft.com/office/drawing/2014/main" id="{F067AD89-7D3C-46CC-A9BE-747C951F17BB}"/>
              </a:ext>
            </a:extLst>
          </p:cNvPr>
          <p:cNvSpPr/>
          <p:nvPr/>
        </p:nvSpPr>
        <p:spPr>
          <a:xfrm>
            <a:off x="5946992" y="2064303"/>
            <a:ext cx="5834191" cy="1238895"/>
          </a:xfrm>
          <a:custGeom>
            <a:avLst/>
            <a:gdLst>
              <a:gd name="connsiteX0" fmla="*/ 0 w 5834191"/>
              <a:gd name="connsiteY0" fmla="*/ 0 h 1238895"/>
              <a:gd name="connsiteX1" fmla="*/ 5834191 w 5834191"/>
              <a:gd name="connsiteY1" fmla="*/ 0 h 1238895"/>
              <a:gd name="connsiteX2" fmla="*/ 5834191 w 5834191"/>
              <a:gd name="connsiteY2" fmla="*/ 1238895 h 1238895"/>
              <a:gd name="connsiteX3" fmla="*/ 0 w 5834191"/>
              <a:gd name="connsiteY3" fmla="*/ 1238895 h 1238895"/>
              <a:gd name="connsiteX4" fmla="*/ 0 w 5834191"/>
              <a:gd name="connsiteY4" fmla="*/ 0 h 123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4191" h="1238895">
                <a:moveTo>
                  <a:pt x="0" y="0"/>
                </a:moveTo>
                <a:lnTo>
                  <a:pt x="5834191" y="0"/>
                </a:lnTo>
                <a:lnTo>
                  <a:pt x="5834191" y="1238895"/>
                </a:lnTo>
                <a:lnTo>
                  <a:pt x="0" y="123889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5236" tIns="24130" rIns="135128" bIns="24130" numCol="1" spcCol="1270" rtlCol="0" anchor="t" anchorCtr="0">
            <a:noAutofit/>
          </a:bodyPr>
          <a:lstStyle/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sk-SK" sz="1900" kern="1200" dirty="0"/>
              <a:t>Kreatívny priemysel </a:t>
            </a:r>
            <a:endParaRPr lang="sk" sz="1900" kern="1200" dirty="0"/>
          </a:p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sk-SK" sz="1900" kern="1200" dirty="0"/>
              <a:t>Zhodnocovanie domácej surovinovej základne </a:t>
            </a:r>
            <a:endParaRPr lang="sk" sz="1900" kern="1200" dirty="0"/>
          </a:p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sk-SK" sz="1900" kern="1200" dirty="0"/>
              <a:t>Podpora inteligentných technológií v oblasti spracovania surovín a odpadov</a:t>
            </a:r>
            <a:endParaRPr lang="sk" sz="1900" kern="1200" dirty="0"/>
          </a:p>
        </p:txBody>
      </p:sp>
      <p:sp>
        <p:nvSpPr>
          <p:cNvPr id="13" name="Voľný tvar: obrazec 12" title="Group C heading">
            <a:extLst>
              <a:ext uri="{FF2B5EF4-FFF2-40B4-BE49-F238E27FC236}">
                <a16:creationId xmlns:a16="http://schemas.microsoft.com/office/drawing/2014/main" id="{74D9EBF9-A7CB-4F8C-8F6D-A18ABB30CC82}"/>
              </a:ext>
            </a:extLst>
          </p:cNvPr>
          <p:cNvSpPr/>
          <p:nvPr/>
        </p:nvSpPr>
        <p:spPr>
          <a:xfrm>
            <a:off x="5655170" y="3451326"/>
            <a:ext cx="5834191" cy="583048"/>
          </a:xfrm>
          <a:custGeom>
            <a:avLst/>
            <a:gdLst>
              <a:gd name="connsiteX0" fmla="*/ 0 w 5834191"/>
              <a:gd name="connsiteY0" fmla="*/ 83665 h 501982"/>
              <a:gd name="connsiteX1" fmla="*/ 83665 w 5834191"/>
              <a:gd name="connsiteY1" fmla="*/ 0 h 501982"/>
              <a:gd name="connsiteX2" fmla="*/ 5750526 w 5834191"/>
              <a:gd name="connsiteY2" fmla="*/ 0 h 501982"/>
              <a:gd name="connsiteX3" fmla="*/ 5834191 w 5834191"/>
              <a:gd name="connsiteY3" fmla="*/ 83665 h 501982"/>
              <a:gd name="connsiteX4" fmla="*/ 5834191 w 5834191"/>
              <a:gd name="connsiteY4" fmla="*/ 418317 h 501982"/>
              <a:gd name="connsiteX5" fmla="*/ 5750526 w 5834191"/>
              <a:gd name="connsiteY5" fmla="*/ 501982 h 501982"/>
              <a:gd name="connsiteX6" fmla="*/ 83665 w 5834191"/>
              <a:gd name="connsiteY6" fmla="*/ 501982 h 501982"/>
              <a:gd name="connsiteX7" fmla="*/ 0 w 5834191"/>
              <a:gd name="connsiteY7" fmla="*/ 418317 h 501982"/>
              <a:gd name="connsiteX8" fmla="*/ 0 w 5834191"/>
              <a:gd name="connsiteY8" fmla="*/ 83665 h 501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34191" h="501982">
                <a:moveTo>
                  <a:pt x="0" y="83665"/>
                </a:moveTo>
                <a:cubicBezTo>
                  <a:pt x="0" y="37458"/>
                  <a:pt x="37458" y="0"/>
                  <a:pt x="83665" y="0"/>
                </a:cubicBezTo>
                <a:lnTo>
                  <a:pt x="5750526" y="0"/>
                </a:lnTo>
                <a:cubicBezTo>
                  <a:pt x="5796733" y="0"/>
                  <a:pt x="5834191" y="37458"/>
                  <a:pt x="5834191" y="83665"/>
                </a:cubicBezTo>
                <a:lnTo>
                  <a:pt x="5834191" y="418317"/>
                </a:lnTo>
                <a:cubicBezTo>
                  <a:pt x="5834191" y="464524"/>
                  <a:pt x="5796733" y="501982"/>
                  <a:pt x="5750526" y="501982"/>
                </a:cubicBezTo>
                <a:lnTo>
                  <a:pt x="83665" y="501982"/>
                </a:lnTo>
                <a:cubicBezTo>
                  <a:pt x="37458" y="501982"/>
                  <a:pt x="0" y="464524"/>
                  <a:pt x="0" y="418317"/>
                </a:cubicBezTo>
                <a:lnTo>
                  <a:pt x="0" y="8366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4535" tIns="264535" rIns="264535" bIns="264535" numCol="1" spcCol="1270" rtlCol="0" anchor="ctr" anchorCtr="0">
            <a:noAutofit/>
          </a:bodyPr>
          <a:lstStyle/>
          <a:p>
            <a:pPr marL="0" lvl="0" indent="0" algn="l" defTabSz="2800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sk" sz="6300" kern="1200" dirty="0"/>
          </a:p>
        </p:txBody>
      </p:sp>
      <p:sp>
        <p:nvSpPr>
          <p:cNvPr id="14" name="Voľný tvar: obrazec 13" title="Group C tasks">
            <a:extLst>
              <a:ext uri="{FF2B5EF4-FFF2-40B4-BE49-F238E27FC236}">
                <a16:creationId xmlns:a16="http://schemas.microsoft.com/office/drawing/2014/main" id="{0064C7D4-4E31-41A9-9177-D19F67960BA6}"/>
              </a:ext>
            </a:extLst>
          </p:cNvPr>
          <p:cNvSpPr/>
          <p:nvPr/>
        </p:nvSpPr>
        <p:spPr>
          <a:xfrm>
            <a:off x="5946992" y="4180008"/>
            <a:ext cx="5834191" cy="1043280"/>
          </a:xfrm>
          <a:custGeom>
            <a:avLst/>
            <a:gdLst>
              <a:gd name="connsiteX0" fmla="*/ 0 w 5834191"/>
              <a:gd name="connsiteY0" fmla="*/ 0 h 1043280"/>
              <a:gd name="connsiteX1" fmla="*/ 5834191 w 5834191"/>
              <a:gd name="connsiteY1" fmla="*/ 0 h 1043280"/>
              <a:gd name="connsiteX2" fmla="*/ 5834191 w 5834191"/>
              <a:gd name="connsiteY2" fmla="*/ 1043280 h 1043280"/>
              <a:gd name="connsiteX3" fmla="*/ 0 w 5834191"/>
              <a:gd name="connsiteY3" fmla="*/ 1043280 h 1043280"/>
              <a:gd name="connsiteX4" fmla="*/ 0 w 5834191"/>
              <a:gd name="connsiteY4" fmla="*/ 0 h 104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4191" h="1043280">
                <a:moveTo>
                  <a:pt x="0" y="0"/>
                </a:moveTo>
                <a:lnTo>
                  <a:pt x="5834191" y="0"/>
                </a:lnTo>
                <a:lnTo>
                  <a:pt x="5834191" y="1043280"/>
                </a:lnTo>
                <a:lnTo>
                  <a:pt x="0" y="10432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5236" tIns="24130" rIns="135128" bIns="24130" numCol="1" spcCol="1270" rtlCol="0" anchor="t" anchorCtr="0">
            <a:noAutofit/>
          </a:bodyPr>
          <a:lstStyle/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sk-SK" sz="1900" kern="1200" dirty="0"/>
              <a:t>pôdohospodárstvo a životné prostredie</a:t>
            </a:r>
            <a:endParaRPr lang="sk" sz="1900" kern="1200" dirty="0"/>
          </a:p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sk-SK" sz="1900" kern="1200" dirty="0"/>
              <a:t>udržateľná energetika a energie</a:t>
            </a:r>
            <a:endParaRPr lang="sk" sz="1900" kern="1200" dirty="0"/>
          </a:p>
        </p:txBody>
      </p:sp>
    </p:spTree>
    <p:extLst>
      <p:ext uri="{BB962C8B-B14F-4D97-AF65-F5344CB8AC3E}">
        <p14:creationId xmlns:p14="http://schemas.microsoft.com/office/powerpoint/2010/main" val="38265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dirty="0"/>
              <a:t>Implementačný pán RIS 3</a:t>
            </a:r>
          </a:p>
        </p:txBody>
      </p:sp>
      <p:sp>
        <p:nvSpPr>
          <p:cNvPr id="8" name="Zástupný objekt obrázka 7" descr="Prázdny zástupný objekt na pridanie obrázka. Kliknite na zástupný objekt a vyberte obrázok, ktorý chcete pridať"/>
          <p:cNvSpPr>
            <a:spLocks noGrp="1"/>
          </p:cNvSpPr>
          <p:nvPr>
            <p:ph type="pic" idx="1"/>
          </p:nvPr>
        </p:nvSpPr>
        <p:spPr>
          <a:xfrm>
            <a:off x="5170140" y="764704"/>
            <a:ext cx="6036840" cy="5407496"/>
          </a:xfrm>
        </p:spPr>
      </p:sp>
      <p:pic>
        <p:nvPicPr>
          <p:cNvPr id="2" name="Obrázok 1">
            <a:extLst>
              <a:ext uri="{FF2B5EF4-FFF2-40B4-BE49-F238E27FC236}">
                <a16:creationId xmlns:a16="http://schemas.microsoft.com/office/drawing/2014/main" id="{799B6EBB-24B5-4CCF-B3E9-5BCF757A15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51" t="18477" r="26369" b="6919"/>
          <a:stretch/>
        </p:blipFill>
        <p:spPr>
          <a:xfrm>
            <a:off x="5170141" y="764704"/>
            <a:ext cx="6115744" cy="556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dirty="0"/>
              <a:t>Implementačný pán RIS 3</a:t>
            </a:r>
          </a:p>
        </p:txBody>
      </p:sp>
      <p:sp>
        <p:nvSpPr>
          <p:cNvPr id="5" name="Zástupný objekt obsahu 4">
            <a:extLst>
              <a:ext uri="{FF2B5EF4-FFF2-40B4-BE49-F238E27FC236}">
                <a16:creationId xmlns:a16="http://schemas.microsoft.com/office/drawing/2014/main" id="{51A5228B-F022-4400-80D8-6D49C9E8F568}"/>
              </a:ext>
            </a:extLst>
          </p:cNvPr>
          <p:cNvSpPr txBox="1">
            <a:spLocks/>
          </p:cNvSpPr>
          <p:nvPr/>
        </p:nvSpPr>
        <p:spPr>
          <a:xfrm>
            <a:off x="4942284" y="1340768"/>
            <a:ext cx="6768752" cy="3456384"/>
          </a:xfrm>
          <a:prstGeom prst="rect">
            <a:avLst/>
          </a:prstGeom>
          <a:ln w="63500">
            <a:solidFill>
              <a:schemeClr val="bg1"/>
            </a:solidFill>
            <a:miter lim="800000"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Corbe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orbe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orbel" pitchFamily="34" charset="0"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orbel" pitchFamily="34" charset="0"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endParaRPr lang="sk-SK" sz="12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k-SK" sz="2400" dirty="0"/>
              <a:t>Dopravné prostriedky pre 21. storočie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k-SK" sz="2400" dirty="0"/>
              <a:t>Priemysel pre 21. storočie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k-SK" sz="2400" dirty="0"/>
              <a:t>Digitálne Slovensko a kreatívny priemysel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k-SK" sz="2400" dirty="0"/>
              <a:t>Zdravie obyvateľstva a zdravotnícke technológie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k-SK" sz="2400" dirty="0"/>
              <a:t>Zdravé potraviny a životné prostredie</a:t>
            </a:r>
            <a:endParaRPr lang="sk-SK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120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dirty="0"/>
              <a:t>Hlavné zistenia: špecializácia</a:t>
            </a:r>
          </a:p>
        </p:txBody>
      </p:sp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E5285EAC-FB8F-4CD3-8814-4A6D0E32DC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426559"/>
              </p:ext>
            </p:extLst>
          </p:nvPr>
        </p:nvGraphicFramePr>
        <p:xfrm>
          <a:off x="405780" y="94346"/>
          <a:ext cx="11377264" cy="5035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1485701182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180626243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34365568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499991034"/>
                    </a:ext>
                  </a:extLst>
                </a:gridCol>
                <a:gridCol w="1897037">
                  <a:extLst>
                    <a:ext uri="{9D8B030D-6E8A-4147-A177-3AD203B41FA5}">
                      <a16:colId xmlns:a16="http://schemas.microsoft.com/office/drawing/2014/main" val="1052448080"/>
                    </a:ext>
                  </a:extLst>
                </a:gridCol>
                <a:gridCol w="1415331">
                  <a:extLst>
                    <a:ext uri="{9D8B030D-6E8A-4147-A177-3AD203B41FA5}">
                      <a16:colId xmlns:a16="http://schemas.microsoft.com/office/drawing/2014/main" val="1795474730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2159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Park/centrum</a:t>
                      </a:r>
                      <a:endParaRPr lang="sk-SK" sz="14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8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Domény</a:t>
                      </a:r>
                    </a:p>
                  </a:txBody>
                  <a:tcPr marL="67341" marR="67341" marT="0" marB="0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182057"/>
                  </a:ext>
                </a:extLst>
              </a:tr>
              <a:tr h="373752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Dopravné prostriedky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Priemysel pre 21. storočie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Digitálne Slovensko a KKP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Zdravie a technológie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Potraviny a ŽP</a:t>
                      </a:r>
                      <a:endParaRPr lang="sk-SK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extLst>
                  <a:ext uri="{0D108BD9-81ED-4DB2-BD59-A6C34878D82A}">
                    <a16:rowId xmlns:a16="http://schemas.microsoft.com/office/drawing/2014/main" val="3136951693"/>
                  </a:ext>
                </a:extLst>
              </a:tr>
              <a:tr h="30987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CAMBO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162835067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Park STU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2997372328"/>
                  </a:ext>
                </a:extLst>
              </a:tr>
              <a:tr h="2712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ALLEGRO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3231421725"/>
                  </a:ext>
                </a:extLst>
              </a:tr>
              <a:tr h="25449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Nové mat. a TT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10028245"/>
                  </a:ext>
                </a:extLst>
              </a:tr>
              <a:tr h="23772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Promatech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1677430721"/>
                  </a:ext>
                </a:extLst>
              </a:tr>
              <a:tr h="29296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Technicom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682622653"/>
                  </a:ext>
                </a:extLst>
              </a:tr>
              <a:tr h="22922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VC ZA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1523552223"/>
                  </a:ext>
                </a:extLst>
              </a:tr>
              <a:tr h="21245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Park ZA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3286315924"/>
                  </a:ext>
                </a:extLst>
              </a:tr>
              <a:tr h="26769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AgroBioTech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3117971169"/>
                  </a:ext>
                </a:extLst>
              </a:tr>
              <a:tr h="25093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Imun</a:t>
                      </a:r>
                      <a:r>
                        <a:rPr lang="sk-SK" sz="16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. látky</a:t>
                      </a:r>
                      <a:endParaRPr lang="sk-SK" sz="16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396120390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BIO SAV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45833619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UV UK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3354716185"/>
                  </a:ext>
                </a:extLst>
              </a:tr>
              <a:tr h="2712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>
                          <a:effectLst/>
                          <a:latin typeface="+mn-lt"/>
                          <a:cs typeface="Arial" panose="020B0604020202020204" pitchFamily="34" charset="0"/>
                        </a:rPr>
                        <a:t>MEDIPARK</a:t>
                      </a:r>
                      <a:endParaRPr lang="sk-SK" sz="16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64284261"/>
                  </a:ext>
                </a:extLst>
              </a:tr>
              <a:tr h="8277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16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BioMed</a:t>
                      </a:r>
                      <a:endParaRPr lang="sk-SK" sz="16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sk-SK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sk-SK" sz="2000" b="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41" marR="67341" marT="0" marB="0"/>
                </a:tc>
                <a:extLst>
                  <a:ext uri="{0D108BD9-81ED-4DB2-BD59-A6C34878D82A}">
                    <a16:rowId xmlns:a16="http://schemas.microsoft.com/office/drawing/2014/main" val="1946893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571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8726" y="5013176"/>
            <a:ext cx="10971372" cy="1066800"/>
          </a:xfrm>
        </p:spPr>
        <p:txBody>
          <a:bodyPr rtlCol="0"/>
          <a:lstStyle/>
          <a:p>
            <a:r>
              <a:rPr lang="sk-SK" dirty="0"/>
              <a:t>Hlavné zistenia: citáty</a:t>
            </a:r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215EA03B-C67C-41E1-B976-366A5ECBE838}"/>
              </a:ext>
            </a:extLst>
          </p:cNvPr>
          <p:cNvSpPr/>
          <p:nvPr/>
        </p:nvSpPr>
        <p:spPr>
          <a:xfrm>
            <a:off x="608726" y="-21585"/>
            <a:ext cx="11246326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sk-SK" sz="2200" i="1" dirty="0">
                <a:solidFill>
                  <a:srgbClr val="39527B"/>
                </a:solidFill>
              </a:rPr>
              <a:t>„Vďaka novým technológiám sme sa stali </a:t>
            </a:r>
            <a:r>
              <a:rPr lang="sk-SK" sz="2200" b="1" i="1" dirty="0">
                <a:solidFill>
                  <a:srgbClr val="39527B"/>
                </a:solidFill>
              </a:rPr>
              <a:t>technologicky rovnocennými </a:t>
            </a:r>
            <a:r>
              <a:rPr lang="sk-SK" sz="2200" i="1" dirty="0">
                <a:solidFill>
                  <a:srgbClr val="39527B"/>
                </a:solidFill>
              </a:rPr>
              <a:t>partnermi západných krajín“. </a:t>
            </a:r>
          </a:p>
          <a:p>
            <a:pPr algn="just"/>
            <a:endParaRPr lang="sk-SK" sz="1000" i="1" dirty="0">
              <a:solidFill>
                <a:srgbClr val="39527B"/>
              </a:solidFill>
              <a:ea typeface="Times New Roman" panose="02020603050405020304" pitchFamily="18" charset="0"/>
            </a:endParaRPr>
          </a:p>
          <a:p>
            <a:pPr algn="just"/>
            <a:r>
              <a:rPr lang="sk-SK" sz="2200" i="1" dirty="0">
                <a:solidFill>
                  <a:srgbClr val="39527B"/>
                </a:solidFill>
                <a:ea typeface="Times New Roman" panose="02020603050405020304" pitchFamily="18" charset="0"/>
              </a:rPr>
              <a:t>„Náš park je napriek tomu, že nemáme veľa vlastných výskumníkov značne využívaný ostatnými zamestnancami fakúlt univerzity. Technológie sú tak stále využívané a 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</a:rPr>
              <a:t>podporujeme </a:t>
            </a:r>
            <a:r>
              <a:rPr lang="sk-SK" sz="2200" b="1" i="1" dirty="0" err="1">
                <a:solidFill>
                  <a:srgbClr val="39527B"/>
                </a:solidFill>
                <a:ea typeface="Times New Roman" panose="02020603050405020304" pitchFamily="18" charset="0"/>
              </a:rPr>
              <a:t>VaV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</a:rPr>
              <a:t> na univerzite</a:t>
            </a:r>
            <a:r>
              <a:rPr lang="sk-SK" sz="2200" i="1" dirty="0">
                <a:solidFill>
                  <a:srgbClr val="39527B"/>
                </a:solidFill>
                <a:ea typeface="Times New Roman" panose="02020603050405020304" pitchFamily="18" charset="0"/>
              </a:rPr>
              <a:t>“.</a:t>
            </a:r>
          </a:p>
          <a:p>
            <a:pPr algn="just"/>
            <a:endParaRPr lang="sk-SK" sz="1000" i="1" dirty="0">
              <a:solidFill>
                <a:srgbClr val="39527B"/>
              </a:solidFill>
              <a:ea typeface="Times New Roman" panose="02020603050405020304" pitchFamily="18" charset="0"/>
            </a:endParaRPr>
          </a:p>
          <a:p>
            <a:pPr algn="just"/>
            <a:r>
              <a:rPr lang="sk-SK" sz="2200" i="1" dirty="0">
                <a:solidFill>
                  <a:srgbClr val="39527B"/>
                </a:solidFill>
              </a:rPr>
              <a:t>„Sme súčasťou univerzity a nie firma. </a:t>
            </a:r>
            <a:r>
              <a:rPr lang="sk-SK" sz="2200" b="1" i="1" dirty="0">
                <a:solidFill>
                  <a:srgbClr val="39527B"/>
                </a:solidFill>
              </a:rPr>
              <a:t>Naše úlohy sú širšie</a:t>
            </a:r>
            <a:r>
              <a:rPr lang="sk-SK" sz="2200" i="1" dirty="0">
                <a:solidFill>
                  <a:srgbClr val="39527B"/>
                </a:solidFill>
              </a:rPr>
              <a:t>, nie len zarábať peniaze“. </a:t>
            </a:r>
            <a:endParaRPr lang="sk-SK" sz="2200" i="1" dirty="0">
              <a:solidFill>
                <a:srgbClr val="39527B"/>
              </a:solidFill>
              <a:ea typeface="Times New Roman" panose="02020603050405020304" pitchFamily="18" charset="0"/>
            </a:endParaRPr>
          </a:p>
          <a:p>
            <a:pPr algn="just"/>
            <a:endParaRPr lang="sk-SK" sz="1000" i="1" dirty="0">
              <a:solidFill>
                <a:srgbClr val="39527B"/>
              </a:solidFill>
            </a:endParaRPr>
          </a:p>
          <a:p>
            <a:pPr algn="just"/>
            <a:r>
              <a:rPr lang="sk-SK" sz="2200" i="1" dirty="0">
                <a:solidFill>
                  <a:srgbClr val="39527B"/>
                </a:solidFill>
              </a:rPr>
              <a:t>„Máme veľký potenciál. O naše znalosti a technológie je veľký </a:t>
            </a:r>
            <a:r>
              <a:rPr lang="sk-SK" sz="2200" b="1" i="1" dirty="0">
                <a:solidFill>
                  <a:srgbClr val="39527B"/>
                </a:solidFill>
              </a:rPr>
              <a:t>záujem od rôznych firiem</a:t>
            </a:r>
            <a:r>
              <a:rPr lang="sk-SK" sz="2200" i="1" dirty="0">
                <a:solidFill>
                  <a:srgbClr val="39527B"/>
                </a:solidFill>
              </a:rPr>
              <a:t>. Problém je, že nám nie je umožnená spolupráca s firmami a nie sú výzvy zo štrukturálnych fondov“.</a:t>
            </a:r>
          </a:p>
          <a:p>
            <a:pPr algn="just"/>
            <a:endParaRPr lang="sk-SK" sz="1000" i="1" dirty="0">
              <a:solidFill>
                <a:srgbClr val="39527B"/>
              </a:solidFill>
            </a:endParaRPr>
          </a:p>
          <a:p>
            <a:pPr algn="just"/>
            <a:r>
              <a:rPr lang="sk-SK" sz="2200" i="1" dirty="0">
                <a:solidFill>
                  <a:srgbClr val="39527B"/>
                </a:solidFill>
              </a:rPr>
              <a:t>„</a:t>
            </a:r>
            <a:r>
              <a:rPr lang="sk-SK" sz="2200" b="1" i="1" dirty="0">
                <a:solidFill>
                  <a:srgbClr val="39527B"/>
                </a:solidFill>
              </a:rPr>
              <a:t>Firmy nevedia čo vieme robiť </a:t>
            </a:r>
            <a:r>
              <a:rPr lang="sk-SK" sz="2200" i="1" dirty="0">
                <a:solidFill>
                  <a:srgbClr val="39527B"/>
                </a:solidFill>
              </a:rPr>
              <a:t>a nie sú pripravené na spoluprácu. Mnohé nerobia vývoj vlastných výrobkov“. </a:t>
            </a:r>
          </a:p>
          <a:p>
            <a:pPr algn="just"/>
            <a:endParaRPr lang="sk-SK" sz="1000" i="1" dirty="0">
              <a:solidFill>
                <a:srgbClr val="39527B"/>
              </a:solidFill>
            </a:endParaRPr>
          </a:p>
          <a:p>
            <a:pPr algn="just"/>
            <a:r>
              <a:rPr lang="sk-SK" sz="2200" i="1" dirty="0">
                <a:solidFill>
                  <a:srgbClr val="39527B"/>
                </a:solidFill>
              </a:rPr>
              <a:t>„Takáto spolupráca je obojstranne výhodná. Robíme výskum na prototypoch prístrojov, ktorý </a:t>
            </a:r>
            <a:r>
              <a:rPr lang="sk-SK" sz="2200" b="1" i="1" dirty="0">
                <a:solidFill>
                  <a:srgbClr val="39527B"/>
                </a:solidFill>
              </a:rPr>
              <a:t>publikujeme v kvalitných karentovaných časopisoch</a:t>
            </a:r>
            <a:r>
              <a:rPr lang="sk-SK" sz="2200" i="1" dirty="0">
                <a:solidFill>
                  <a:srgbClr val="39527B"/>
                </a:solidFill>
              </a:rPr>
              <a:t>“</a:t>
            </a:r>
          </a:p>
          <a:p>
            <a:pPr algn="just"/>
            <a:endParaRPr lang="sk-SK" sz="1000" i="1" dirty="0">
              <a:solidFill>
                <a:srgbClr val="39527B"/>
              </a:solidFill>
            </a:endParaRPr>
          </a:p>
          <a:p>
            <a:pPr algn="just"/>
            <a:r>
              <a:rPr lang="sk-SK" sz="2200" i="1" dirty="0">
                <a:solidFill>
                  <a:srgbClr val="39527B"/>
                </a:solidFill>
              </a:rPr>
              <a:t>„Nutne potrebujeme národnú </a:t>
            </a:r>
            <a:r>
              <a:rPr lang="sk-SK" sz="2200" b="1" i="1" dirty="0" err="1">
                <a:solidFill>
                  <a:srgbClr val="39527B"/>
                </a:solidFill>
              </a:rPr>
              <a:t>Biobanku</a:t>
            </a:r>
            <a:r>
              <a:rPr lang="sk-SK" sz="2200" i="1" dirty="0">
                <a:solidFill>
                  <a:srgbClr val="39527B"/>
                </a:solidFill>
              </a:rPr>
              <a:t>. </a:t>
            </a:r>
            <a:r>
              <a:rPr lang="sk-SK" sz="2200" i="1" dirty="0" err="1">
                <a:solidFill>
                  <a:srgbClr val="39527B"/>
                </a:solidFill>
              </a:rPr>
              <a:t>Biobanku</a:t>
            </a:r>
            <a:r>
              <a:rPr lang="sk-SK" sz="2200" i="1" dirty="0">
                <a:solidFill>
                  <a:srgbClr val="39527B"/>
                </a:solidFill>
              </a:rPr>
              <a:t> majú všetky rozvinuté krajiny a slúži všetkým“.</a:t>
            </a:r>
          </a:p>
          <a:p>
            <a:pPr algn="just"/>
            <a:endParaRPr lang="sk-SK" sz="1800" i="1" dirty="0">
              <a:solidFill>
                <a:schemeClr val="bg2"/>
              </a:solidFill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834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dirty="0"/>
              <a:t>Odporúčan</a:t>
            </a:r>
            <a:r>
              <a:rPr lang="sk-SK" dirty="0">
                <a:solidFill>
                  <a:srgbClr val="566377"/>
                </a:solidFill>
              </a:rPr>
              <a:t>ia</a:t>
            </a:r>
          </a:p>
        </p:txBody>
      </p:sp>
      <p:sp>
        <p:nvSpPr>
          <p:cNvPr id="3" name="Zástupný objekt textu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0960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DDB1AEC2-EF5A-4DFC-9A94-AF33E495DCCC}"/>
              </a:ext>
            </a:extLst>
          </p:cNvPr>
          <p:cNvSpPr/>
          <p:nvPr/>
        </p:nvSpPr>
        <p:spPr>
          <a:xfrm>
            <a:off x="549796" y="917287"/>
            <a:ext cx="11089232" cy="5023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200" b="1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Podpora spolupráce s podnikmi a poskytovanie komplexných služieb </a:t>
            </a:r>
            <a:endParaRPr lang="sk-SK" sz="2200" dirty="0">
              <a:solidFill>
                <a:srgbClr val="39527B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Je potrebné zabezpečiť, aby podpora neobmedzovala, ale naopak stimulovala spoluprácu s podnikmi. Z tohto dôvodu je nevyhnutné vhodne nastaviť intenzitu pomoci, ktorá umožní a stimuluje takúto spoluprácu. Podpora 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aplikovaného výskumu a experimentálneho vývoja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parkov/centier by mala predstavovať majoritnú zložku podporovaných projektov. Podpora by mala umožniť realizovať aj následné štádiá, ako sú napr. 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pilotné testovanie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príp. 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klinické testy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sk-SK" sz="2200" dirty="0">
              <a:solidFill>
                <a:srgbClr val="39527B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200" b="1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Podpora zvyšovania VVI </a:t>
            </a:r>
            <a:r>
              <a:rPr lang="sk-SK" sz="2200" b="1" dirty="0" err="1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excelentnosti</a:t>
            </a:r>
            <a:endParaRPr lang="sk-SK" sz="2200" dirty="0">
              <a:solidFill>
                <a:srgbClr val="39527B"/>
              </a:solidFill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Je nevyhnutné podporovať realizáciu projektov zvyšujúcich znalostnú bázu vo vybraných perspektívnych technologických doménach. 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Podporné mechanizmy by mali stimulovať aj vyššie zapájanie parkov/centier do medzinárodných programov ako je Horizont, ale aj nadväzovanie 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medzinárodnej spolupráce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sk-SK" sz="16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38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>
            <a:extLst>
              <a:ext uri="{FF2B5EF4-FFF2-40B4-BE49-F238E27FC236}">
                <a16:creationId xmlns:a16="http://schemas.microsoft.com/office/drawing/2014/main" id="{150E3AF4-18CE-49B1-9CBC-F36780CB32D0}"/>
              </a:ext>
            </a:extLst>
          </p:cNvPr>
          <p:cNvSpPr/>
          <p:nvPr/>
        </p:nvSpPr>
        <p:spPr>
          <a:xfrm>
            <a:off x="693812" y="1124744"/>
            <a:ext cx="11017224" cy="3867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200" b="1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Podpora </a:t>
            </a:r>
            <a:r>
              <a:rPr lang="sk-SK" sz="2200" b="1" dirty="0" err="1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fokusovaného</a:t>
            </a:r>
            <a:r>
              <a:rPr lang="sk-SK" sz="2200" b="1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technologického transferu v perspektívnych doménach </a:t>
            </a:r>
            <a:endParaRPr lang="sk-SK" sz="2200" dirty="0">
              <a:solidFill>
                <a:srgbClr val="39527B"/>
              </a:solidFill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Ďalšia podpora nákupu technológií by mala podporiť </a:t>
            </a:r>
            <a:r>
              <a:rPr lang="sk-SK" sz="2200" dirty="0" err="1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VaV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špecializáciu, pričom musí umožňovať spoluprácu parkov/centier s podnikateľskými subjektami. Je potrebné zv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ážiť nastavenie budúcej podpory budovania infraštruktúry tak, aby bolo možné generovať príjem. Je potrebné umožniť dobudovanie horizontálnych štruktúr naprieč/pre potreby viacerých parkov/centier (napr. </a:t>
            </a:r>
            <a:r>
              <a:rPr lang="sk-SK" sz="2200" b="1" i="1" dirty="0" err="1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Biobanka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).  </a:t>
            </a:r>
          </a:p>
          <a:p>
            <a:pPr algn="just">
              <a:spcAft>
                <a:spcPts val="0"/>
              </a:spcAft>
            </a:pP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</a:rPr>
              <a:t>Po spracovaní komplexnej </a:t>
            </a:r>
            <a:r>
              <a:rPr lang="sk-SK" sz="2200" b="1" i="1" dirty="0" err="1">
                <a:solidFill>
                  <a:srgbClr val="39527B"/>
                </a:solidFill>
                <a:ea typeface="Times New Roman" panose="02020603050405020304" pitchFamily="18" charset="0"/>
              </a:rPr>
              <a:t>cost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</a:rPr>
              <a:t>-benefit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</a:rPr>
              <a:t> analýzy je možné zvažovať zapojenie niektorých technologicky unikátnych parkov/centier do 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</a:rPr>
              <a:t>ESFRI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a pripraviť schémy vedeckej spolupráce zamerané na mobility pracovníkov na využitie veľkých infraštruktúr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</a:rPr>
              <a:t>. Pre zefektívnenie realizácie projektov je potrebné 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upraviť transpozíciu európskej smernice tak, aby bolo možné 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verejné obstarávanie 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vo sfére </a:t>
            </a:r>
            <a:r>
              <a:rPr lang="sk-SK" sz="2200" dirty="0" err="1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VaV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v špecifických prípadoch nerealizovať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</a:rPr>
              <a:t>.</a:t>
            </a:r>
            <a:endParaRPr lang="sk-SK" sz="2200" dirty="0">
              <a:solidFill>
                <a:srgbClr val="3952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05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17FAE39A-BB0B-4CDD-88B8-A199F60E0044}"/>
              </a:ext>
            </a:extLst>
          </p:cNvPr>
          <p:cNvSpPr/>
          <p:nvPr/>
        </p:nvSpPr>
        <p:spPr>
          <a:xfrm>
            <a:off x="909836" y="1340768"/>
            <a:ext cx="10657184" cy="3912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sk-SK" sz="2200" b="1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Pravidelné a predvídateľné vyhlasovanie výziev</a:t>
            </a:r>
            <a:endParaRPr lang="sk-SK" sz="2200" dirty="0">
              <a:solidFill>
                <a:srgbClr val="39527B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Prieskum ukázal na potrebu vyhlasovania 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pravidelných predvídateľných výziev 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s dostatočnou alokáciou. Takýto prístup umožní parkom/centrám systematicky plánovať svoju činnosť a strategický rozvoj. V tomto kontexte je potrebné podporovať tvorbu komplexných rozvojových stratégií parkov/centier, ktorých realizácia by mala byť pravidelne hodnotená. 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Projekty by mali zohľadňovať dlhodobé očakávania a potreby trhových subjektov a/alebo prispievať k riešeniu vybraných závažných celospoločenských problémov, ako sú napr. civilizačné ochorenia. Pre maximalizáciu efektov biomedicínsky orientovaných parkov/centier je nevyhnutné vytvoriť systémové podmienky v oblasti biomedicínskeho výskumu (napr. podporiť spoluprácu s klinikami).</a:t>
            </a:r>
          </a:p>
        </p:txBody>
      </p:sp>
    </p:spTree>
    <p:extLst>
      <p:ext uri="{BB962C8B-B14F-4D97-AF65-F5344CB8AC3E}">
        <p14:creationId xmlns:p14="http://schemas.microsoft.com/office/powerpoint/2010/main" val="40753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>
            <a:extLst>
              <a:ext uri="{FF2B5EF4-FFF2-40B4-BE49-F238E27FC236}">
                <a16:creationId xmlns:a16="http://schemas.microsoft.com/office/drawing/2014/main" id="{79BAE226-E1EC-4F3A-B471-AB6E96EFA576}"/>
              </a:ext>
            </a:extLst>
          </p:cNvPr>
          <p:cNvSpPr/>
          <p:nvPr/>
        </p:nvSpPr>
        <p:spPr>
          <a:xfrm>
            <a:off x="405780" y="474217"/>
            <a:ext cx="11377264" cy="590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200" b="1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Podpora činnosti centier transferu technológií a inkubátorov</a:t>
            </a:r>
            <a:endParaRPr lang="sk-SK" sz="2200" dirty="0">
              <a:solidFill>
                <a:srgbClr val="39527B"/>
              </a:solidFill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Podpora by mala zabezpečiť jednak základnú funkčnosť, ale aj schopnosť poskytovať (nie len) štandardné služby v prospech rozvoja </a:t>
            </a:r>
            <a:r>
              <a:rPr lang="sk-SK" sz="2200" b="1" i="1" dirty="0" err="1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start-up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sk-SK" sz="2200" b="1" i="1" dirty="0" err="1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spin-off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firiem. Okrem toho je nevyhnutné zabezpečiť rozvoj ľudských zdrojov a zdieľanie skúseností a aplikovaných prístupov v zahraničí. Špeciálna pozornosť by sa mala venovať tvorbe nástrojov prepájajúcich parky/centrá a podniky, ale aj zefektívnenie komunikácie parkov/centier smerom k potenciálnym partnerom (napr. dobudovanie webových sídiel,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dirty="0" err="1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zintenzívenie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otvorenej koordinovanej komunikácie UVP/VC smerom navonok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endParaRPr lang="sk-SK" sz="2200" dirty="0">
              <a:solidFill>
                <a:srgbClr val="39527B"/>
              </a:solidFill>
              <a:ea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200" b="1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Podpora procesov špecializácie </a:t>
            </a:r>
            <a:endParaRPr lang="sk-SK" sz="2200" dirty="0">
              <a:solidFill>
                <a:srgbClr val="39527B"/>
              </a:solidFill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Cieľom opatrenia je objektívnym spôsobom navrhnúť smery ďalšej </a:t>
            </a:r>
            <a:r>
              <a:rPr lang="sk-SK" sz="2200" dirty="0" err="1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prioritizácie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prostredníctvom využitia metód </a:t>
            </a:r>
            <a:r>
              <a:rPr lang="sk-SK" sz="2200" dirty="0" err="1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participatívneho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rozhodovania a modifikovaného prístupu </a:t>
            </a:r>
            <a:r>
              <a:rPr lang="sk-SK" sz="2200" b="1" i="1" dirty="0" err="1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Technology</a:t>
            </a:r>
            <a:r>
              <a:rPr lang="sk-SK" sz="2200" b="1" i="1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sk-SK" sz="2200" b="1" i="1" dirty="0" err="1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Foresight</a:t>
            </a:r>
            <a:r>
              <a:rPr lang="sk-SK" sz="2200" dirty="0">
                <a:solidFill>
                  <a:srgbClr val="39527B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, ktoré by umožnili detailnejšie identifikovať perspektívne technologické oblasti, v ktorých je potrebné doplniť chýbajúcu infraštruktúru využiteľnú pre potreby rozvoja ekonomiky a/alebo riešenia závažných celospoločenských problémov.</a:t>
            </a:r>
            <a:endParaRPr lang="sk-SK" sz="2200" dirty="0">
              <a:solidFill>
                <a:srgbClr val="39527B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4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dirty="0"/>
              <a:t>Vedecký park</a:t>
            </a:r>
          </a:p>
        </p:txBody>
      </p:sp>
      <p:sp>
        <p:nvSpPr>
          <p:cNvPr id="3" name="Zástupný objekt obsahu 2"/>
          <p:cNvSpPr>
            <a:spLocks noGrp="1"/>
          </p:cNvSpPr>
          <p:nvPr>
            <p:ph idx="1"/>
          </p:nvPr>
        </p:nvSpPr>
        <p:spPr>
          <a:xfrm>
            <a:off x="4876640" y="1628800"/>
            <a:ext cx="6704171" cy="5486400"/>
          </a:xfrm>
        </p:spPr>
        <p:txBody>
          <a:bodyPr rtlCol="0"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Univerzitný vedecký park je priestor v ktorom sú vytvorené podmienky: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 realizáciu </a:t>
            </a:r>
            <a:r>
              <a:rPr lang="sk-SK" sz="2400" b="1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aplikovaného výskumu</a:t>
            </a: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uľahčujúce </a:t>
            </a:r>
            <a:r>
              <a:rPr lang="sk-SK" sz="2400" b="1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vznik nových firiem</a:t>
            </a: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ktoré sú schopné výsledky prenášať do praxe,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 podporu vzájomnej </a:t>
            </a:r>
            <a:r>
              <a:rPr lang="sk-SK" sz="2400" b="1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interakcie medzi firmami a pracoviskami univerzity</a:t>
            </a: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k-SK" sz="2400" b="1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resp. SAV</a:t>
            </a: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rt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863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dirty="0"/>
              <a:t>Výskumné centrum</a:t>
            </a:r>
          </a:p>
        </p:txBody>
      </p:sp>
      <p:sp>
        <p:nvSpPr>
          <p:cNvPr id="3" name="Zástupný objekt obsahu 2"/>
          <p:cNvSpPr>
            <a:spLocks noGrp="1"/>
          </p:cNvSpPr>
          <p:nvPr>
            <p:ph idx="1"/>
          </p:nvPr>
        </p:nvSpPr>
        <p:spPr>
          <a:xfrm>
            <a:off x="4876640" y="304800"/>
            <a:ext cx="6704171" cy="5486400"/>
          </a:xfrm>
        </p:spPr>
        <p:txBody>
          <a:bodyPr rtlCol="0"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Výskumné centrá zastrešili projekty: </a:t>
            </a: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špičkových laboratórií budovaných </a:t>
            </a:r>
            <a:r>
              <a:rPr lang="sk-SK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v konkrétnej vednej oblasti </a:t>
            </a: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pre najlepšie výskumné inštitúcie; </a:t>
            </a: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ktoré majú za cieľ zvýšiť kvalitu a prestíž výskumu a vývoja </a:t>
            </a:r>
            <a:r>
              <a:rPr lang="sk-SK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v oblastiach relevantných pre spoločenskú a hospodársku prax</a:t>
            </a: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; </a:t>
            </a: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ktoré disponujú veľmi kvalitným, efektívnym vedeckým manažmentom, ktorý vychádza z dobrých skúseností v renomovaných centrách a ktorý zabezpečí kvalitné riadenie a udržateľnosť výskumného centra; </a:t>
            </a: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sk-SK" sz="2400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ktoré podporia zlepšovanie prepájania domáceho a zahraničného výskumu a pomôžu slovenským inštitúciám aktívnejšie sa </a:t>
            </a:r>
            <a:r>
              <a:rPr lang="sk-SK" sz="2400" b="1" dirty="0">
                <a:solidFill>
                  <a:schemeClr val="tx2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zapájať do výskumných aktivít a projektov v európskom výskumnom priestore</a:t>
            </a:r>
            <a:endParaRPr lang="sk-SK" sz="2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0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>
            <a:extLst>
              <a:ext uri="{FF2B5EF4-FFF2-40B4-BE49-F238E27FC236}">
                <a16:creationId xmlns:a16="http://schemas.microsoft.com/office/drawing/2014/main" id="{0AED0269-4988-47FA-B8E0-1E4F039D0B4D}"/>
              </a:ext>
            </a:extLst>
          </p:cNvPr>
          <p:cNvSpPr/>
          <p:nvPr/>
        </p:nvSpPr>
        <p:spPr>
          <a:xfrm>
            <a:off x="739664" y="260648"/>
            <a:ext cx="10794974" cy="504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645774" y="5163952"/>
            <a:ext cx="10971372" cy="1066800"/>
          </a:xfrm>
        </p:spPr>
        <p:txBody>
          <a:bodyPr rtlCol="0"/>
          <a:lstStyle/>
          <a:p>
            <a:pPr rtl="0"/>
            <a:r>
              <a:rPr lang="sk-SK" dirty="0"/>
              <a:t>Realizátori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56C492D3-A3BD-42E5-9603-87749FB61B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23" y="531906"/>
            <a:ext cx="2020109" cy="2051000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467524E6-12D8-4D33-851C-16329139F24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100" y="721849"/>
            <a:ext cx="1800000" cy="1800000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780793E4-E1D6-43FC-9073-5FAD34938F5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12"/>
          <a:stretch/>
        </p:blipFill>
        <p:spPr>
          <a:xfrm>
            <a:off x="8727521" y="2815799"/>
            <a:ext cx="2395603" cy="2012029"/>
          </a:xfrm>
          <a:prstGeom prst="rect">
            <a:avLst/>
          </a:prstGeom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5DDBC370-C71C-468C-B67A-416B14C7CC0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1430" t="11834" r="31429" b="21890"/>
          <a:stretch/>
        </p:blipFill>
        <p:spPr>
          <a:xfrm>
            <a:off x="6616172" y="2944132"/>
            <a:ext cx="2017459" cy="2023980"/>
          </a:xfrm>
          <a:prstGeom prst="rect">
            <a:avLst/>
          </a:prstGeom>
        </p:spPr>
      </p:pic>
      <p:pic>
        <p:nvPicPr>
          <p:cNvPr id="12" name="Obrázok 11">
            <a:extLst>
              <a:ext uri="{FF2B5EF4-FFF2-40B4-BE49-F238E27FC236}">
                <a16:creationId xmlns:a16="http://schemas.microsoft.com/office/drawing/2014/main" id="{BF95C6AC-57A0-4AAC-9819-C4C8EA7CF3B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798" y="2983050"/>
            <a:ext cx="1907307" cy="1907307"/>
          </a:xfrm>
          <a:prstGeom prst="rect">
            <a:avLst/>
          </a:prstGeom>
        </p:spPr>
      </p:pic>
      <p:pic>
        <p:nvPicPr>
          <p:cNvPr id="15" name="Obrázok 14">
            <a:extLst>
              <a:ext uri="{FF2B5EF4-FFF2-40B4-BE49-F238E27FC236}">
                <a16:creationId xmlns:a16="http://schemas.microsoft.com/office/drawing/2014/main" id="{915A72CF-46C0-408E-8036-A973237234F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433" y="2922765"/>
            <a:ext cx="2081899" cy="2023980"/>
          </a:xfrm>
          <a:prstGeom prst="rect">
            <a:avLst/>
          </a:prstGeom>
        </p:spPr>
      </p:pic>
      <p:pic>
        <p:nvPicPr>
          <p:cNvPr id="17" name="Obrázok 16">
            <a:extLst>
              <a:ext uri="{FF2B5EF4-FFF2-40B4-BE49-F238E27FC236}">
                <a16:creationId xmlns:a16="http://schemas.microsoft.com/office/drawing/2014/main" id="{8C82EEC0-4AB6-4487-8ED3-BCB46D4213AD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53" y="473159"/>
            <a:ext cx="4265556" cy="2386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4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dirty="0"/>
              <a:t>Projekty</a:t>
            </a:r>
          </a:p>
        </p:txBody>
      </p:sp>
      <p:graphicFrame>
        <p:nvGraphicFramePr>
          <p:cNvPr id="4" name="Tabuľka 3">
            <a:extLst>
              <a:ext uri="{FF2B5EF4-FFF2-40B4-BE49-F238E27FC236}">
                <a16:creationId xmlns:a16="http://schemas.microsoft.com/office/drawing/2014/main" id="{A1E85530-E214-42C4-BD03-F557A1F6B0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659921"/>
              </p:ext>
            </p:extLst>
          </p:nvPr>
        </p:nvGraphicFramePr>
        <p:xfrm>
          <a:off x="435602" y="444330"/>
          <a:ext cx="11317620" cy="46327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17620">
                  <a:extLst>
                    <a:ext uri="{9D8B030D-6E8A-4147-A177-3AD203B41FA5}">
                      <a16:colId xmlns:a16="http://schemas.microsoft.com/office/drawing/2014/main" val="3221686279"/>
                    </a:ext>
                  </a:extLst>
                </a:gridCol>
              </a:tblGrid>
              <a:tr h="35470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UNIVERZITNÝ VEDECKÝ PARK „ CAMPUS MTF STU “ – CAMBO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3687265"/>
                  </a:ext>
                </a:extLst>
              </a:tr>
              <a:tr h="29614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Univerzitný vedecký park STU Bratislava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17641"/>
                  </a:ext>
                </a:extLst>
              </a:tr>
              <a:tr h="34861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Univerzitný vedecký park TECHNICOM pre inovačné aplikácie s podporou znalostných technológií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420612"/>
                  </a:ext>
                </a:extLst>
              </a:tr>
              <a:tr h="31018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Univerzitný vedecký park Univerzity Komenského v Bratislave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671530"/>
                  </a:ext>
                </a:extLst>
              </a:tr>
              <a:tr h="29614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Vybudovanie výskumného centra „</a:t>
                      </a:r>
                      <a:r>
                        <a:rPr lang="sk-SK" sz="20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AgroBioTech</a:t>
                      </a: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“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322330"/>
                  </a:ext>
                </a:extLst>
              </a:tr>
              <a:tr h="29614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Výskumné centrum Žilinskej univerzity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505199"/>
                  </a:ext>
                </a:extLst>
              </a:tr>
              <a:tr h="29614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Univerzitný vedecký park Žilinskej univerzity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610587"/>
                  </a:ext>
                </a:extLst>
              </a:tr>
              <a:tr h="33569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Medicínsky univerzitný vedecký park v Košiciach (</a:t>
                      </a:r>
                      <a:r>
                        <a:rPr lang="sk-SK" sz="20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MediPark</a:t>
                      </a: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, Košice)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78711"/>
                  </a:ext>
                </a:extLst>
              </a:tr>
              <a:tr h="29614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Univerzitný vedecký park pre biomedicínu Bratislava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632842"/>
                  </a:ext>
                </a:extLst>
              </a:tr>
              <a:tr h="3671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Výskumné centrum progresívnych materiálov a technológií pre súčasné a budúce aplikácie „PROMATECH“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30308"/>
                  </a:ext>
                </a:extLst>
              </a:tr>
              <a:tr h="38218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Cenrum</a:t>
                      </a: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aplikovaného výskumu nových materiálov a transferu technológií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870015"/>
                  </a:ext>
                </a:extLst>
              </a:tr>
              <a:tr h="29614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Martinské centrum pre biomedicínu (</a:t>
                      </a:r>
                      <a:r>
                        <a:rPr lang="sk-SK" sz="20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BioMed</a:t>
                      </a: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Martin)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428449"/>
                  </a:ext>
                </a:extLst>
              </a:tr>
              <a:tr h="40058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Centrum výskumu a vývoja imunologicky aktívnych látok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841450"/>
                  </a:ext>
                </a:extLst>
              </a:tr>
              <a:tr h="29614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k-SK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Výskumné centrum ALLEGRO </a:t>
                      </a:r>
                      <a:endParaRPr lang="sk-SK" sz="2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4505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49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dirty="0"/>
              <a:t>Metodika hodnotenia</a:t>
            </a:r>
          </a:p>
        </p:txBody>
      </p:sp>
      <p:sp>
        <p:nvSpPr>
          <p:cNvPr id="14" name="Zástupný objekt obsahu 13"/>
          <p:cNvSpPr>
            <a:spLocks noGrp="1"/>
          </p:cNvSpPr>
          <p:nvPr>
            <p:ph idx="1"/>
          </p:nvPr>
        </p:nvSpPr>
        <p:spPr>
          <a:xfrm>
            <a:off x="764391" y="949272"/>
            <a:ext cx="10814993" cy="4190999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sk-SK" dirty="0"/>
              <a:t>Aké boli dopady projektov veľkých výskumných infraštruktúr (VVI)?</a:t>
            </a:r>
          </a:p>
          <a:p>
            <a:pPr rtl="0"/>
            <a:r>
              <a:rPr lang="sk-SK" sz="2400" dirty="0"/>
              <a:t>Ako prispievajú VVI k rozvoju regionálnych sietí spolupráce medzi verejným a súkromným sektorom?</a:t>
            </a:r>
          </a:p>
          <a:p>
            <a:pPr rtl="0"/>
            <a:r>
              <a:rPr lang="sk-SK" sz="2400" dirty="0"/>
              <a:t>Za akých podmienok dokážu VVI vytvoriť modely udržateľného fungovania po roku 2020?</a:t>
            </a:r>
          </a:p>
          <a:p>
            <a:pPr rtl="0"/>
            <a:r>
              <a:rPr lang="sk-SK" sz="2400" dirty="0"/>
              <a:t>Aký je súčasný a možný príspevok VVI k ekonomickému rozvoju regiónov?</a:t>
            </a:r>
          </a:p>
        </p:txBody>
      </p:sp>
    </p:spTree>
    <p:extLst>
      <p:ext uri="{BB962C8B-B14F-4D97-AF65-F5344CB8AC3E}">
        <p14:creationId xmlns:p14="http://schemas.microsoft.com/office/powerpoint/2010/main" val="112672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k-SK" dirty="0"/>
              <a:t>Hlavné zistenia</a:t>
            </a:r>
          </a:p>
        </p:txBody>
      </p:sp>
      <p:sp>
        <p:nvSpPr>
          <p:cNvPr id="3" name="Zástupný objekt textu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0443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dirty="0"/>
              <a:t>Hlavné zistenia: štruktúra investícií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B0B3C1ED-07D0-4706-9427-60CDC351A1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912" y="116632"/>
            <a:ext cx="9001000" cy="5240382"/>
          </a:xfrm>
          <a:prstGeom prst="rect">
            <a:avLst/>
          </a:prstGeom>
          <a:solidFill>
            <a:schemeClr val="accent2">
              <a:alpha val="99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08590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rketing 16 x 9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666145_TF02801084" id="{1C10D849-076F-4F84-B8BA-AC747E9E15A8}" vid="{908BE116-51C8-403E-ADF9-EA48126EC850}"/>
    </a:ext>
  </a:extLst>
</a:theme>
</file>

<file path=ppt/theme/theme2.xml><?xml version="1.0" encoding="utf-8"?>
<a:theme xmlns:a="http://schemas.openxmlformats.org/drawingml/2006/main" name="Motív balíka Office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balíka Office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5CCB2C71-1ED8-4540-B003-293B5E75C7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9B8BCC-BF24-4800-92E1-9F891BBB27E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AACE6D-8EB6-447A-8DFD-C2C0C52916AC}">
  <ds:schemaRefs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a4f35948-e619-41b3-aa29-22878b09cfd2"/>
    <ds:schemaRef ds:uri="http://schemas.microsoft.com/office/infopath/2007/PartnerControls"/>
    <ds:schemaRef ds:uri="40262f94-9f35-4ac3-9a90-690165a166b7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Obchodná marketingová prezentácia s motívom sklenenej kocky (širokouhlý formát)</Template>
  <TotalTime>165</TotalTime>
  <Words>1377</Words>
  <Application>Microsoft Office PowerPoint</Application>
  <PresentationFormat>Vlastní</PresentationFormat>
  <Paragraphs>595</Paragraphs>
  <Slides>29</Slides>
  <Notes>28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5" baseType="lpstr">
      <vt:lpstr>Arial</vt:lpstr>
      <vt:lpstr>Corbel</vt:lpstr>
      <vt:lpstr>Myriad </vt:lpstr>
      <vt:lpstr>Symbol</vt:lpstr>
      <vt:lpstr>Times New Roman</vt:lpstr>
      <vt:lpstr>Marketing 16 x 9</vt:lpstr>
      <vt:lpstr>  Hodnotenie strategickej VaV infraštruktúry </vt:lpstr>
      <vt:lpstr>Hodnotenie strategickej VaV infraštruktúry </vt:lpstr>
      <vt:lpstr>Vedecký park</vt:lpstr>
      <vt:lpstr>Výskumné centrum</vt:lpstr>
      <vt:lpstr>Realizátori</vt:lpstr>
      <vt:lpstr>Projekty</vt:lpstr>
      <vt:lpstr>Metodika hodnotenia</vt:lpstr>
      <vt:lpstr>Hlavné zistenia</vt:lpstr>
      <vt:lpstr>Hlavné zistenia: štruktúra investícií</vt:lpstr>
      <vt:lpstr>Hlavné zistenia: VaV pracovníci</vt:lpstr>
      <vt:lpstr>Hlavné zistenia: aktivity</vt:lpstr>
      <vt:lpstr>Hlavné zistenia: spolupráca s podnikmi v kraji</vt:lpstr>
      <vt:lpstr>Hlavné zistenia: služby</vt:lpstr>
      <vt:lpstr>Hlavné zistenia: medzinárodná spolupráca</vt:lpstr>
      <vt:lpstr>Hlavné zistenia: publikačná výkonnosť</vt:lpstr>
      <vt:lpstr>Biomedicínskeho centra SAV bolo publikovaných väčšie množstvo výstupov a to v rokoch 2016 a 2017 spolu 530 publikácií vo WOS, z toho 41,7% (221) je v časopisoch zaradených do prvého kvadarantu Q1 (t.j. časopisy patriace medzi 25% najkvalitnejších v danej oblasti.</vt:lpstr>
      <vt:lpstr>Hlavné zistenia: príspevok k ekonomickému rozvoju</vt:lpstr>
      <vt:lpstr>Hlavné zistenia: finančná udržateľnosť</vt:lpstr>
      <vt:lpstr>Špecializácia</vt:lpstr>
      <vt:lpstr>Poznatkami k prosperite - Stratégia výskumu a inovácií pre inteligentnú špecializáciu Slovenskej republiky </vt:lpstr>
      <vt:lpstr>Implementačný pán RIS 3</vt:lpstr>
      <vt:lpstr>Implementačný pán RIS 3</vt:lpstr>
      <vt:lpstr>Hlavné zistenia: špecializácia</vt:lpstr>
      <vt:lpstr>Hlavné zistenia: citáty</vt:lpstr>
      <vt:lpstr>Odporúčania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Hodnotenie strategickej VaV infraštruktúry</dc:title>
  <dc:creator>User</dc:creator>
  <cp:lastModifiedBy>Bystřická Jana</cp:lastModifiedBy>
  <cp:revision>24</cp:revision>
  <dcterms:created xsi:type="dcterms:W3CDTF">2018-09-22T12:07:40Z</dcterms:created>
  <dcterms:modified xsi:type="dcterms:W3CDTF">2018-09-26T13:00:46Z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